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3" r:id="rId7"/>
    <p:sldId id="262" r:id="rId8"/>
    <p:sldId id="269" r:id="rId9"/>
    <p:sldId id="270" r:id="rId10"/>
    <p:sldId id="267" r:id="rId11"/>
    <p:sldId id="268" r:id="rId12"/>
    <p:sldId id="275" r:id="rId13"/>
    <p:sldId id="273" r:id="rId14"/>
    <p:sldId id="274" r:id="rId15"/>
    <p:sldId id="272"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06FBDE-39F0-0D66-6332-6FECB2F5A0C3}" name="Knudsen, Austin" initials="AK" userId="S::Austin.Knudsen@mbakerintl.com::45b2fbb5-e716-45bd-af32-f3bef7f75c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29" autoAdjust="0"/>
    <p:restoredTop sz="94660"/>
  </p:normalViewPr>
  <p:slideViewPr>
    <p:cSldViewPr snapToGrid="0">
      <p:cViewPr varScale="1">
        <p:scale>
          <a:sx n="114" d="100"/>
          <a:sy n="114" d="100"/>
        </p:scale>
        <p:origin x="10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ata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523E9-9E3C-4CD5-B4FA-108B253F30BD}"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F075DD6-FD2F-495F-A5A7-AA72657C6889}">
      <dgm:prSet/>
      <dgm:spPr/>
      <dgm:t>
        <a:bodyPr/>
        <a:lstStyle/>
        <a:p>
          <a:r>
            <a:rPr lang="en-US"/>
            <a:t>Welcome</a:t>
          </a:r>
        </a:p>
      </dgm:t>
    </dgm:pt>
    <dgm:pt modelId="{42F17EA2-070F-424B-9482-E3DC6B936DF1}" type="parTrans" cxnId="{F78ECA02-09A4-457D-8CC2-7713C6B94895}">
      <dgm:prSet/>
      <dgm:spPr/>
      <dgm:t>
        <a:bodyPr/>
        <a:lstStyle/>
        <a:p>
          <a:endParaRPr lang="en-US"/>
        </a:p>
      </dgm:t>
    </dgm:pt>
    <dgm:pt modelId="{533D02E1-63EF-444A-B6F1-933772BCAB91}" type="sibTrans" cxnId="{F78ECA02-09A4-457D-8CC2-7713C6B94895}">
      <dgm:prSet/>
      <dgm:spPr/>
      <dgm:t>
        <a:bodyPr/>
        <a:lstStyle/>
        <a:p>
          <a:endParaRPr lang="en-US"/>
        </a:p>
      </dgm:t>
    </dgm:pt>
    <dgm:pt modelId="{CD1E6289-FCE7-48F1-A509-8663F2DB8DD5}">
      <dgm:prSet/>
      <dgm:spPr/>
      <dgm:t>
        <a:bodyPr/>
        <a:lstStyle/>
        <a:p>
          <a:r>
            <a:rPr lang="en-US"/>
            <a:t>Purpose of Today’s Meeting</a:t>
          </a:r>
        </a:p>
      </dgm:t>
    </dgm:pt>
    <dgm:pt modelId="{30653889-50A9-494F-BCE3-5C1AFC292C19}" type="parTrans" cxnId="{2401CE8C-7CBB-4B1F-973D-E51A01713253}">
      <dgm:prSet/>
      <dgm:spPr/>
      <dgm:t>
        <a:bodyPr/>
        <a:lstStyle/>
        <a:p>
          <a:endParaRPr lang="en-US"/>
        </a:p>
      </dgm:t>
    </dgm:pt>
    <dgm:pt modelId="{AB23A63B-0D8C-4057-9A15-28D314FABE42}" type="sibTrans" cxnId="{2401CE8C-7CBB-4B1F-973D-E51A01713253}">
      <dgm:prSet/>
      <dgm:spPr/>
      <dgm:t>
        <a:bodyPr/>
        <a:lstStyle/>
        <a:p>
          <a:endParaRPr lang="en-US"/>
        </a:p>
      </dgm:t>
    </dgm:pt>
    <dgm:pt modelId="{11F627E4-0BF1-4645-AC44-9A038E3E95A8}">
      <dgm:prSet/>
      <dgm:spPr/>
      <dgm:t>
        <a:bodyPr/>
        <a:lstStyle/>
        <a:p>
          <a:r>
            <a:rPr lang="en-US"/>
            <a:t>What is a Consolidated Plan?</a:t>
          </a:r>
        </a:p>
      </dgm:t>
    </dgm:pt>
    <dgm:pt modelId="{6FA42B9F-425A-46A1-A6C5-47B03AE6640A}" type="parTrans" cxnId="{A6ACF18C-0C4A-4FEB-804D-3A2B4B9D2E13}">
      <dgm:prSet/>
      <dgm:spPr/>
      <dgm:t>
        <a:bodyPr/>
        <a:lstStyle/>
        <a:p>
          <a:endParaRPr lang="en-US"/>
        </a:p>
      </dgm:t>
    </dgm:pt>
    <dgm:pt modelId="{130D793E-7F42-415C-9DA6-7A7A68984EF5}" type="sibTrans" cxnId="{A6ACF18C-0C4A-4FEB-804D-3A2B4B9D2E13}">
      <dgm:prSet/>
      <dgm:spPr/>
      <dgm:t>
        <a:bodyPr/>
        <a:lstStyle/>
        <a:p>
          <a:endParaRPr lang="en-US"/>
        </a:p>
      </dgm:t>
    </dgm:pt>
    <dgm:pt modelId="{080EFAFA-778C-4B9A-B125-C3D46CC9FE3A}">
      <dgm:prSet/>
      <dgm:spPr/>
      <dgm:t>
        <a:bodyPr/>
        <a:lstStyle/>
        <a:p>
          <a:r>
            <a:rPr lang="en-US"/>
            <a:t>An Overview of the federally-required Consolidated Planning process and Timeline</a:t>
          </a:r>
        </a:p>
      </dgm:t>
    </dgm:pt>
    <dgm:pt modelId="{01483D9F-821D-4C94-8142-FB558EA9DB83}" type="parTrans" cxnId="{B0D4A2E6-180F-4852-A9DC-6F9D80CCAEE0}">
      <dgm:prSet/>
      <dgm:spPr/>
      <dgm:t>
        <a:bodyPr/>
        <a:lstStyle/>
        <a:p>
          <a:endParaRPr lang="en-US"/>
        </a:p>
      </dgm:t>
    </dgm:pt>
    <dgm:pt modelId="{ADB6EB8F-2ED5-4D4E-8D62-DB18C524F7F6}" type="sibTrans" cxnId="{B0D4A2E6-180F-4852-A9DC-6F9D80CCAEE0}">
      <dgm:prSet/>
      <dgm:spPr/>
      <dgm:t>
        <a:bodyPr/>
        <a:lstStyle/>
        <a:p>
          <a:endParaRPr lang="en-US"/>
        </a:p>
      </dgm:t>
    </dgm:pt>
    <dgm:pt modelId="{AF50C9DB-AABE-4B74-94DE-DD4F47B80711}">
      <dgm:prSet/>
      <dgm:spPr/>
      <dgm:t>
        <a:bodyPr/>
        <a:lstStyle/>
        <a:p>
          <a:r>
            <a:rPr lang="en-US"/>
            <a:t>Public Participation, stakeholders, and how to Participate and give input</a:t>
          </a:r>
        </a:p>
      </dgm:t>
    </dgm:pt>
    <dgm:pt modelId="{C5BC0307-0995-4B8A-9C28-6AE8C1D05688}" type="parTrans" cxnId="{277FE432-4B71-423C-AFD5-64772F269892}">
      <dgm:prSet/>
      <dgm:spPr/>
      <dgm:t>
        <a:bodyPr/>
        <a:lstStyle/>
        <a:p>
          <a:endParaRPr lang="en-US"/>
        </a:p>
      </dgm:t>
    </dgm:pt>
    <dgm:pt modelId="{0CE1105B-A1D1-4BB5-9671-1E94C35411C6}" type="sibTrans" cxnId="{277FE432-4B71-423C-AFD5-64772F269892}">
      <dgm:prSet/>
      <dgm:spPr/>
      <dgm:t>
        <a:bodyPr/>
        <a:lstStyle/>
        <a:p>
          <a:endParaRPr lang="en-US"/>
        </a:p>
      </dgm:t>
    </dgm:pt>
    <dgm:pt modelId="{8B6B0BFD-0904-4DB8-AF70-2CF18C975B7F}">
      <dgm:prSet/>
      <dgm:spPr/>
      <dgm:t>
        <a:bodyPr/>
        <a:lstStyle/>
        <a:p>
          <a:r>
            <a:rPr lang="en-US"/>
            <a:t>Questions</a:t>
          </a:r>
        </a:p>
      </dgm:t>
    </dgm:pt>
    <dgm:pt modelId="{5E7D9F8C-FE3F-4206-9B40-23A9CC4876C4}" type="parTrans" cxnId="{0E3194C7-F283-46AF-8FE0-4DD4635CEA42}">
      <dgm:prSet/>
      <dgm:spPr/>
      <dgm:t>
        <a:bodyPr/>
        <a:lstStyle/>
        <a:p>
          <a:endParaRPr lang="en-US"/>
        </a:p>
      </dgm:t>
    </dgm:pt>
    <dgm:pt modelId="{C2CC5CDB-B088-44D4-A21A-1DD9313683B6}" type="sibTrans" cxnId="{0E3194C7-F283-46AF-8FE0-4DD4635CEA42}">
      <dgm:prSet/>
      <dgm:spPr/>
      <dgm:t>
        <a:bodyPr/>
        <a:lstStyle/>
        <a:p>
          <a:endParaRPr lang="en-US"/>
        </a:p>
      </dgm:t>
    </dgm:pt>
    <dgm:pt modelId="{399449F9-CDDD-42CD-BC7A-4E03BA82CC54}">
      <dgm:prSet/>
      <dgm:spPr/>
      <dgm:t>
        <a:bodyPr/>
        <a:lstStyle/>
        <a:p>
          <a:r>
            <a:rPr lang="en-US"/>
            <a:t>Conclusion</a:t>
          </a:r>
        </a:p>
      </dgm:t>
    </dgm:pt>
    <dgm:pt modelId="{9BCD6FCC-8D5D-41C4-963F-C8AB6173B8DF}" type="parTrans" cxnId="{58D4CF62-8B27-408B-AD74-95518FADD5C4}">
      <dgm:prSet/>
      <dgm:spPr/>
      <dgm:t>
        <a:bodyPr/>
        <a:lstStyle/>
        <a:p>
          <a:endParaRPr lang="en-US"/>
        </a:p>
      </dgm:t>
    </dgm:pt>
    <dgm:pt modelId="{61980FD1-DCC3-4E24-A115-8D5DA8B0D1BE}" type="sibTrans" cxnId="{58D4CF62-8B27-408B-AD74-95518FADD5C4}">
      <dgm:prSet/>
      <dgm:spPr/>
      <dgm:t>
        <a:bodyPr/>
        <a:lstStyle/>
        <a:p>
          <a:endParaRPr lang="en-US"/>
        </a:p>
      </dgm:t>
    </dgm:pt>
    <dgm:pt modelId="{08321221-A928-48A1-9285-55591006697B}" type="pres">
      <dgm:prSet presAssocID="{14D523E9-9E3C-4CD5-B4FA-108B253F30BD}" presName="root" presStyleCnt="0">
        <dgm:presLayoutVars>
          <dgm:dir/>
          <dgm:resizeHandles val="exact"/>
        </dgm:presLayoutVars>
      </dgm:prSet>
      <dgm:spPr/>
    </dgm:pt>
    <dgm:pt modelId="{566DC5A0-8714-40D5-AA63-69F765E68895}" type="pres">
      <dgm:prSet presAssocID="{14D523E9-9E3C-4CD5-B4FA-108B253F30BD}" presName="container" presStyleCnt="0">
        <dgm:presLayoutVars>
          <dgm:dir/>
          <dgm:resizeHandles val="exact"/>
        </dgm:presLayoutVars>
      </dgm:prSet>
      <dgm:spPr/>
    </dgm:pt>
    <dgm:pt modelId="{1A7375DB-FAE9-4805-A002-2A48C74DA9BB}" type="pres">
      <dgm:prSet presAssocID="{CF075DD6-FD2F-495F-A5A7-AA72657C6889}" presName="compNode" presStyleCnt="0"/>
      <dgm:spPr/>
    </dgm:pt>
    <dgm:pt modelId="{D68727EA-D1A2-4C9B-BC36-EAEEBDD6BFF7}" type="pres">
      <dgm:prSet presAssocID="{CF075DD6-FD2F-495F-A5A7-AA72657C6889}" presName="iconBgRect" presStyleLbl="bgShp" presStyleIdx="0" presStyleCnt="7"/>
      <dgm:spPr/>
    </dgm:pt>
    <dgm:pt modelId="{1DD9A5FB-6BFA-4989-B96E-FBF154F2A496}" type="pres">
      <dgm:prSet presAssocID="{CF075DD6-FD2F-495F-A5A7-AA72657C688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lloons"/>
        </a:ext>
      </dgm:extLst>
    </dgm:pt>
    <dgm:pt modelId="{BE71E3A2-F74B-4499-B06D-DE89B7A39577}" type="pres">
      <dgm:prSet presAssocID="{CF075DD6-FD2F-495F-A5A7-AA72657C6889}" presName="spaceRect" presStyleCnt="0"/>
      <dgm:spPr/>
    </dgm:pt>
    <dgm:pt modelId="{B2DB51A3-D31F-45D6-8902-1481284A474D}" type="pres">
      <dgm:prSet presAssocID="{CF075DD6-FD2F-495F-A5A7-AA72657C6889}" presName="textRect" presStyleLbl="revTx" presStyleIdx="0" presStyleCnt="7">
        <dgm:presLayoutVars>
          <dgm:chMax val="1"/>
          <dgm:chPref val="1"/>
        </dgm:presLayoutVars>
      </dgm:prSet>
      <dgm:spPr/>
    </dgm:pt>
    <dgm:pt modelId="{23D8D1BA-D70F-4AE7-A693-AB79E6266345}" type="pres">
      <dgm:prSet presAssocID="{533D02E1-63EF-444A-B6F1-933772BCAB91}" presName="sibTrans" presStyleLbl="sibTrans2D1" presStyleIdx="0" presStyleCnt="0"/>
      <dgm:spPr/>
    </dgm:pt>
    <dgm:pt modelId="{67D6F892-BB02-4B3B-90D1-4015E302E4F5}" type="pres">
      <dgm:prSet presAssocID="{CD1E6289-FCE7-48F1-A509-8663F2DB8DD5}" presName="compNode" presStyleCnt="0"/>
      <dgm:spPr/>
    </dgm:pt>
    <dgm:pt modelId="{546606FF-5352-41FE-BDC8-00BB8A83F5DE}" type="pres">
      <dgm:prSet presAssocID="{CD1E6289-FCE7-48F1-A509-8663F2DB8DD5}" presName="iconBgRect" presStyleLbl="bgShp" presStyleIdx="1" presStyleCnt="7"/>
      <dgm:spPr/>
    </dgm:pt>
    <dgm:pt modelId="{6900430C-773F-4051-9F87-113A1A931B22}" type="pres">
      <dgm:prSet presAssocID="{CD1E6289-FCE7-48F1-A509-8663F2DB8DD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F38B3256-15B0-4069-80C9-CB91E711E72A}" type="pres">
      <dgm:prSet presAssocID="{CD1E6289-FCE7-48F1-A509-8663F2DB8DD5}" presName="spaceRect" presStyleCnt="0"/>
      <dgm:spPr/>
    </dgm:pt>
    <dgm:pt modelId="{AB0B4FF7-70A2-4E40-A1B2-810C91BA0D92}" type="pres">
      <dgm:prSet presAssocID="{CD1E6289-FCE7-48F1-A509-8663F2DB8DD5}" presName="textRect" presStyleLbl="revTx" presStyleIdx="1" presStyleCnt="7">
        <dgm:presLayoutVars>
          <dgm:chMax val="1"/>
          <dgm:chPref val="1"/>
        </dgm:presLayoutVars>
      </dgm:prSet>
      <dgm:spPr/>
    </dgm:pt>
    <dgm:pt modelId="{1E418415-4EBA-4324-A576-5B6A908F81A9}" type="pres">
      <dgm:prSet presAssocID="{AB23A63B-0D8C-4057-9A15-28D314FABE42}" presName="sibTrans" presStyleLbl="sibTrans2D1" presStyleIdx="0" presStyleCnt="0"/>
      <dgm:spPr/>
    </dgm:pt>
    <dgm:pt modelId="{737BED8D-8D27-457A-ADFA-12F03936A51F}" type="pres">
      <dgm:prSet presAssocID="{11F627E4-0BF1-4645-AC44-9A038E3E95A8}" presName="compNode" presStyleCnt="0"/>
      <dgm:spPr/>
    </dgm:pt>
    <dgm:pt modelId="{0A909BC9-C2FC-475B-AE7C-BA68A4429704}" type="pres">
      <dgm:prSet presAssocID="{11F627E4-0BF1-4645-AC44-9A038E3E95A8}" presName="iconBgRect" presStyleLbl="bgShp" presStyleIdx="2" presStyleCnt="7"/>
      <dgm:spPr/>
    </dgm:pt>
    <dgm:pt modelId="{609477D9-E846-4952-92EE-5B37EFF85A34}" type="pres">
      <dgm:prSet presAssocID="{11F627E4-0BF1-4645-AC44-9A038E3E95A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A6C5E4AE-5B16-45C5-B33D-984063C5DBF1}" type="pres">
      <dgm:prSet presAssocID="{11F627E4-0BF1-4645-AC44-9A038E3E95A8}" presName="spaceRect" presStyleCnt="0"/>
      <dgm:spPr/>
    </dgm:pt>
    <dgm:pt modelId="{B6B06F5A-4BB8-43CA-BE97-E4D000172A55}" type="pres">
      <dgm:prSet presAssocID="{11F627E4-0BF1-4645-AC44-9A038E3E95A8}" presName="textRect" presStyleLbl="revTx" presStyleIdx="2" presStyleCnt="7">
        <dgm:presLayoutVars>
          <dgm:chMax val="1"/>
          <dgm:chPref val="1"/>
        </dgm:presLayoutVars>
      </dgm:prSet>
      <dgm:spPr/>
    </dgm:pt>
    <dgm:pt modelId="{6664A2C7-FF35-4E98-A876-DD80F5C6FCA0}" type="pres">
      <dgm:prSet presAssocID="{130D793E-7F42-415C-9DA6-7A7A68984EF5}" presName="sibTrans" presStyleLbl="sibTrans2D1" presStyleIdx="0" presStyleCnt="0"/>
      <dgm:spPr/>
    </dgm:pt>
    <dgm:pt modelId="{8A8C6F8F-6894-4D15-BE5B-40372C2864C2}" type="pres">
      <dgm:prSet presAssocID="{080EFAFA-778C-4B9A-B125-C3D46CC9FE3A}" presName="compNode" presStyleCnt="0"/>
      <dgm:spPr/>
    </dgm:pt>
    <dgm:pt modelId="{5398588E-7464-47FC-9B80-C0ED71C48C28}" type="pres">
      <dgm:prSet presAssocID="{080EFAFA-778C-4B9A-B125-C3D46CC9FE3A}" presName="iconBgRect" presStyleLbl="bgShp" presStyleIdx="3" presStyleCnt="7"/>
      <dgm:spPr/>
    </dgm:pt>
    <dgm:pt modelId="{7837EF80-B4B8-4FA9-B530-9E94CDF54DBE}" type="pres">
      <dgm:prSet presAssocID="{080EFAFA-778C-4B9A-B125-C3D46CC9FE3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2E0DF9F9-0DCD-4514-9C81-4112F18BEE78}" type="pres">
      <dgm:prSet presAssocID="{080EFAFA-778C-4B9A-B125-C3D46CC9FE3A}" presName="spaceRect" presStyleCnt="0"/>
      <dgm:spPr/>
    </dgm:pt>
    <dgm:pt modelId="{3F425868-FEED-4168-887B-A71A12785632}" type="pres">
      <dgm:prSet presAssocID="{080EFAFA-778C-4B9A-B125-C3D46CC9FE3A}" presName="textRect" presStyleLbl="revTx" presStyleIdx="3" presStyleCnt="7">
        <dgm:presLayoutVars>
          <dgm:chMax val="1"/>
          <dgm:chPref val="1"/>
        </dgm:presLayoutVars>
      </dgm:prSet>
      <dgm:spPr/>
    </dgm:pt>
    <dgm:pt modelId="{FFCA25E7-A25E-41A4-B4D3-DC7579C43DCE}" type="pres">
      <dgm:prSet presAssocID="{ADB6EB8F-2ED5-4D4E-8D62-DB18C524F7F6}" presName="sibTrans" presStyleLbl="sibTrans2D1" presStyleIdx="0" presStyleCnt="0"/>
      <dgm:spPr/>
    </dgm:pt>
    <dgm:pt modelId="{1EAAB7E4-836A-460C-B31F-1A08F837879C}" type="pres">
      <dgm:prSet presAssocID="{AF50C9DB-AABE-4B74-94DE-DD4F47B80711}" presName="compNode" presStyleCnt="0"/>
      <dgm:spPr/>
    </dgm:pt>
    <dgm:pt modelId="{5A9506F0-61F1-4547-9D18-B0EA976856C8}" type="pres">
      <dgm:prSet presAssocID="{AF50C9DB-AABE-4B74-94DE-DD4F47B80711}" presName="iconBgRect" presStyleLbl="bgShp" presStyleIdx="4" presStyleCnt="7"/>
      <dgm:spPr/>
    </dgm:pt>
    <dgm:pt modelId="{9D14553F-EE6A-4662-B4E1-2C771AB5565F}" type="pres">
      <dgm:prSet presAssocID="{AF50C9DB-AABE-4B74-94DE-DD4F47B8071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ustomer Review"/>
        </a:ext>
      </dgm:extLst>
    </dgm:pt>
    <dgm:pt modelId="{6CA58015-611A-477F-BBEF-1C526A017ED5}" type="pres">
      <dgm:prSet presAssocID="{AF50C9DB-AABE-4B74-94DE-DD4F47B80711}" presName="spaceRect" presStyleCnt="0"/>
      <dgm:spPr/>
    </dgm:pt>
    <dgm:pt modelId="{FB4BA5BE-FFB5-48E2-8EDA-4B9CDA338EAE}" type="pres">
      <dgm:prSet presAssocID="{AF50C9DB-AABE-4B74-94DE-DD4F47B80711}" presName="textRect" presStyleLbl="revTx" presStyleIdx="4" presStyleCnt="7">
        <dgm:presLayoutVars>
          <dgm:chMax val="1"/>
          <dgm:chPref val="1"/>
        </dgm:presLayoutVars>
      </dgm:prSet>
      <dgm:spPr/>
    </dgm:pt>
    <dgm:pt modelId="{5AC44451-C586-4371-BC10-F141ABF7BFCF}" type="pres">
      <dgm:prSet presAssocID="{0CE1105B-A1D1-4BB5-9671-1E94C35411C6}" presName="sibTrans" presStyleLbl="sibTrans2D1" presStyleIdx="0" presStyleCnt="0"/>
      <dgm:spPr/>
    </dgm:pt>
    <dgm:pt modelId="{361D3D2D-48EE-4FA5-BA1D-FCA06F34A3F4}" type="pres">
      <dgm:prSet presAssocID="{8B6B0BFD-0904-4DB8-AF70-2CF18C975B7F}" presName="compNode" presStyleCnt="0"/>
      <dgm:spPr/>
    </dgm:pt>
    <dgm:pt modelId="{C73E4365-E449-4B38-94A5-FD630FF71CFE}" type="pres">
      <dgm:prSet presAssocID="{8B6B0BFD-0904-4DB8-AF70-2CF18C975B7F}" presName="iconBgRect" presStyleLbl="bgShp" presStyleIdx="5" presStyleCnt="7"/>
      <dgm:spPr/>
    </dgm:pt>
    <dgm:pt modelId="{62EADE73-DE55-4154-97A2-0680A5902CB8}" type="pres">
      <dgm:prSet presAssocID="{8B6B0BFD-0904-4DB8-AF70-2CF18C975B7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lp"/>
        </a:ext>
      </dgm:extLst>
    </dgm:pt>
    <dgm:pt modelId="{7CEE0079-6547-406F-B3CC-2EA0E2E69104}" type="pres">
      <dgm:prSet presAssocID="{8B6B0BFD-0904-4DB8-AF70-2CF18C975B7F}" presName="spaceRect" presStyleCnt="0"/>
      <dgm:spPr/>
    </dgm:pt>
    <dgm:pt modelId="{77860992-6934-448A-AABD-61B64BD51378}" type="pres">
      <dgm:prSet presAssocID="{8B6B0BFD-0904-4DB8-AF70-2CF18C975B7F}" presName="textRect" presStyleLbl="revTx" presStyleIdx="5" presStyleCnt="7">
        <dgm:presLayoutVars>
          <dgm:chMax val="1"/>
          <dgm:chPref val="1"/>
        </dgm:presLayoutVars>
      </dgm:prSet>
      <dgm:spPr/>
    </dgm:pt>
    <dgm:pt modelId="{9045F3AA-CCB7-469C-8EF2-783B886A15CD}" type="pres">
      <dgm:prSet presAssocID="{C2CC5CDB-B088-44D4-A21A-1DD9313683B6}" presName="sibTrans" presStyleLbl="sibTrans2D1" presStyleIdx="0" presStyleCnt="0"/>
      <dgm:spPr/>
    </dgm:pt>
    <dgm:pt modelId="{F2272ADE-1C4E-42A5-AA6D-D1DA7171541D}" type="pres">
      <dgm:prSet presAssocID="{399449F9-CDDD-42CD-BC7A-4E03BA82CC54}" presName="compNode" presStyleCnt="0"/>
      <dgm:spPr/>
    </dgm:pt>
    <dgm:pt modelId="{8730FF68-44F4-4A08-B0E7-B7AC844EE51D}" type="pres">
      <dgm:prSet presAssocID="{399449F9-CDDD-42CD-BC7A-4E03BA82CC54}" presName="iconBgRect" presStyleLbl="bgShp" presStyleIdx="6" presStyleCnt="7"/>
      <dgm:spPr/>
    </dgm:pt>
    <dgm:pt modelId="{D196BE33-08D3-4BC2-89C3-4AEF8BA2E4E1}" type="pres">
      <dgm:prSet presAssocID="{399449F9-CDDD-42CD-BC7A-4E03BA82CC5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avel"/>
        </a:ext>
      </dgm:extLst>
    </dgm:pt>
    <dgm:pt modelId="{CF141A5C-AF42-494E-A097-0BB3B4425E43}" type="pres">
      <dgm:prSet presAssocID="{399449F9-CDDD-42CD-BC7A-4E03BA82CC54}" presName="spaceRect" presStyleCnt="0"/>
      <dgm:spPr/>
    </dgm:pt>
    <dgm:pt modelId="{ADDA6B92-F3C5-4432-86B2-4DD6B25F555F}" type="pres">
      <dgm:prSet presAssocID="{399449F9-CDDD-42CD-BC7A-4E03BA82CC54}" presName="textRect" presStyleLbl="revTx" presStyleIdx="6" presStyleCnt="7">
        <dgm:presLayoutVars>
          <dgm:chMax val="1"/>
          <dgm:chPref val="1"/>
        </dgm:presLayoutVars>
      </dgm:prSet>
      <dgm:spPr/>
    </dgm:pt>
  </dgm:ptLst>
  <dgm:cxnLst>
    <dgm:cxn modelId="{4728C202-FE64-43A1-8E05-2EE33F57044D}" type="presOf" srcId="{AB23A63B-0D8C-4057-9A15-28D314FABE42}" destId="{1E418415-4EBA-4324-A576-5B6A908F81A9}" srcOrd="0" destOrd="0" presId="urn:microsoft.com/office/officeart/2018/2/layout/IconCircleList"/>
    <dgm:cxn modelId="{F78ECA02-09A4-457D-8CC2-7713C6B94895}" srcId="{14D523E9-9E3C-4CD5-B4FA-108B253F30BD}" destId="{CF075DD6-FD2F-495F-A5A7-AA72657C6889}" srcOrd="0" destOrd="0" parTransId="{42F17EA2-070F-424B-9482-E3DC6B936DF1}" sibTransId="{533D02E1-63EF-444A-B6F1-933772BCAB91}"/>
    <dgm:cxn modelId="{277FE432-4B71-423C-AFD5-64772F269892}" srcId="{14D523E9-9E3C-4CD5-B4FA-108B253F30BD}" destId="{AF50C9DB-AABE-4B74-94DE-DD4F47B80711}" srcOrd="4" destOrd="0" parTransId="{C5BC0307-0995-4B8A-9C28-6AE8C1D05688}" sibTransId="{0CE1105B-A1D1-4BB5-9671-1E94C35411C6}"/>
    <dgm:cxn modelId="{58D4CF62-8B27-408B-AD74-95518FADD5C4}" srcId="{14D523E9-9E3C-4CD5-B4FA-108B253F30BD}" destId="{399449F9-CDDD-42CD-BC7A-4E03BA82CC54}" srcOrd="6" destOrd="0" parTransId="{9BCD6FCC-8D5D-41C4-963F-C8AB6173B8DF}" sibTransId="{61980FD1-DCC3-4E24-A115-8D5DA8B0D1BE}"/>
    <dgm:cxn modelId="{FEBAAA66-4EAD-4C12-A124-EC0652C82475}" type="presOf" srcId="{533D02E1-63EF-444A-B6F1-933772BCAB91}" destId="{23D8D1BA-D70F-4AE7-A693-AB79E6266345}" srcOrd="0" destOrd="0" presId="urn:microsoft.com/office/officeart/2018/2/layout/IconCircleList"/>
    <dgm:cxn modelId="{A8C27F4C-ED12-4DB6-85A8-91AC3C65B9A0}" type="presOf" srcId="{CD1E6289-FCE7-48F1-A509-8663F2DB8DD5}" destId="{AB0B4FF7-70A2-4E40-A1B2-810C91BA0D92}" srcOrd="0" destOrd="0" presId="urn:microsoft.com/office/officeart/2018/2/layout/IconCircleList"/>
    <dgm:cxn modelId="{7A83596D-091F-4E58-AD43-94BE181144A7}" type="presOf" srcId="{CF075DD6-FD2F-495F-A5A7-AA72657C6889}" destId="{B2DB51A3-D31F-45D6-8902-1481284A474D}" srcOrd="0" destOrd="0" presId="urn:microsoft.com/office/officeart/2018/2/layout/IconCircleList"/>
    <dgm:cxn modelId="{52C5354F-22C6-4B44-8A11-EA892E3679F8}" type="presOf" srcId="{ADB6EB8F-2ED5-4D4E-8D62-DB18C524F7F6}" destId="{FFCA25E7-A25E-41A4-B4D3-DC7579C43DCE}" srcOrd="0" destOrd="0" presId="urn:microsoft.com/office/officeart/2018/2/layout/IconCircleList"/>
    <dgm:cxn modelId="{8C166874-3082-4CDD-A289-85EBCCDFE2CE}" type="presOf" srcId="{130D793E-7F42-415C-9DA6-7A7A68984EF5}" destId="{6664A2C7-FF35-4E98-A876-DD80F5C6FCA0}" srcOrd="0" destOrd="0" presId="urn:microsoft.com/office/officeart/2018/2/layout/IconCircleList"/>
    <dgm:cxn modelId="{CACD2175-6056-4B2A-A9FD-CF866CCC7A97}" type="presOf" srcId="{AF50C9DB-AABE-4B74-94DE-DD4F47B80711}" destId="{FB4BA5BE-FFB5-48E2-8EDA-4B9CDA338EAE}" srcOrd="0" destOrd="0" presId="urn:microsoft.com/office/officeart/2018/2/layout/IconCircleList"/>
    <dgm:cxn modelId="{FDDC7B7A-92D3-44C1-952B-3492F3B87CD4}" type="presOf" srcId="{14D523E9-9E3C-4CD5-B4FA-108B253F30BD}" destId="{08321221-A928-48A1-9285-55591006697B}" srcOrd="0" destOrd="0" presId="urn:microsoft.com/office/officeart/2018/2/layout/IconCircleList"/>
    <dgm:cxn modelId="{521A6B88-A016-4003-BDD8-0C9E2ABFC19D}" type="presOf" srcId="{11F627E4-0BF1-4645-AC44-9A038E3E95A8}" destId="{B6B06F5A-4BB8-43CA-BE97-E4D000172A55}" srcOrd="0" destOrd="0" presId="urn:microsoft.com/office/officeart/2018/2/layout/IconCircleList"/>
    <dgm:cxn modelId="{FF474C88-7C3B-4184-8F30-00371A57CCC5}" type="presOf" srcId="{8B6B0BFD-0904-4DB8-AF70-2CF18C975B7F}" destId="{77860992-6934-448A-AABD-61B64BD51378}" srcOrd="0" destOrd="0" presId="urn:microsoft.com/office/officeart/2018/2/layout/IconCircleList"/>
    <dgm:cxn modelId="{2401CE8C-7CBB-4B1F-973D-E51A01713253}" srcId="{14D523E9-9E3C-4CD5-B4FA-108B253F30BD}" destId="{CD1E6289-FCE7-48F1-A509-8663F2DB8DD5}" srcOrd="1" destOrd="0" parTransId="{30653889-50A9-494F-BCE3-5C1AFC292C19}" sibTransId="{AB23A63B-0D8C-4057-9A15-28D314FABE42}"/>
    <dgm:cxn modelId="{A6ACF18C-0C4A-4FEB-804D-3A2B4B9D2E13}" srcId="{14D523E9-9E3C-4CD5-B4FA-108B253F30BD}" destId="{11F627E4-0BF1-4645-AC44-9A038E3E95A8}" srcOrd="2" destOrd="0" parTransId="{6FA42B9F-425A-46A1-A6C5-47B03AE6640A}" sibTransId="{130D793E-7F42-415C-9DA6-7A7A68984EF5}"/>
    <dgm:cxn modelId="{9AAE4BAC-DB70-46C9-B841-B95BE1E5FCD6}" type="presOf" srcId="{0CE1105B-A1D1-4BB5-9671-1E94C35411C6}" destId="{5AC44451-C586-4371-BC10-F141ABF7BFCF}" srcOrd="0" destOrd="0" presId="urn:microsoft.com/office/officeart/2018/2/layout/IconCircleList"/>
    <dgm:cxn modelId="{ACA9FAAE-22FA-40DB-AFD9-7F719087C5C6}" type="presOf" srcId="{C2CC5CDB-B088-44D4-A21A-1DD9313683B6}" destId="{9045F3AA-CCB7-469C-8EF2-783B886A15CD}" srcOrd="0" destOrd="0" presId="urn:microsoft.com/office/officeart/2018/2/layout/IconCircleList"/>
    <dgm:cxn modelId="{0E3194C7-F283-46AF-8FE0-4DD4635CEA42}" srcId="{14D523E9-9E3C-4CD5-B4FA-108B253F30BD}" destId="{8B6B0BFD-0904-4DB8-AF70-2CF18C975B7F}" srcOrd="5" destOrd="0" parTransId="{5E7D9F8C-FE3F-4206-9B40-23A9CC4876C4}" sibTransId="{C2CC5CDB-B088-44D4-A21A-1DD9313683B6}"/>
    <dgm:cxn modelId="{D334E0CF-18D0-44E1-9420-0488A0FA8C09}" type="presOf" srcId="{399449F9-CDDD-42CD-BC7A-4E03BA82CC54}" destId="{ADDA6B92-F3C5-4432-86B2-4DD6B25F555F}" srcOrd="0" destOrd="0" presId="urn:microsoft.com/office/officeart/2018/2/layout/IconCircleList"/>
    <dgm:cxn modelId="{B0D4A2E6-180F-4852-A9DC-6F9D80CCAEE0}" srcId="{14D523E9-9E3C-4CD5-B4FA-108B253F30BD}" destId="{080EFAFA-778C-4B9A-B125-C3D46CC9FE3A}" srcOrd="3" destOrd="0" parTransId="{01483D9F-821D-4C94-8142-FB558EA9DB83}" sibTransId="{ADB6EB8F-2ED5-4D4E-8D62-DB18C524F7F6}"/>
    <dgm:cxn modelId="{B64639F2-35C9-42D9-953E-F325FCDE1701}" type="presOf" srcId="{080EFAFA-778C-4B9A-B125-C3D46CC9FE3A}" destId="{3F425868-FEED-4168-887B-A71A12785632}" srcOrd="0" destOrd="0" presId="urn:microsoft.com/office/officeart/2018/2/layout/IconCircleList"/>
    <dgm:cxn modelId="{5F75F64E-D7C5-471F-BF70-36A36ADFA674}" type="presParOf" srcId="{08321221-A928-48A1-9285-55591006697B}" destId="{566DC5A0-8714-40D5-AA63-69F765E68895}" srcOrd="0" destOrd="0" presId="urn:microsoft.com/office/officeart/2018/2/layout/IconCircleList"/>
    <dgm:cxn modelId="{B9A1E987-A047-4770-B1A6-8C333D6FB4C5}" type="presParOf" srcId="{566DC5A0-8714-40D5-AA63-69F765E68895}" destId="{1A7375DB-FAE9-4805-A002-2A48C74DA9BB}" srcOrd="0" destOrd="0" presId="urn:microsoft.com/office/officeart/2018/2/layout/IconCircleList"/>
    <dgm:cxn modelId="{74C19E40-9B78-4F3C-8AAA-15E8D1F742A4}" type="presParOf" srcId="{1A7375DB-FAE9-4805-A002-2A48C74DA9BB}" destId="{D68727EA-D1A2-4C9B-BC36-EAEEBDD6BFF7}" srcOrd="0" destOrd="0" presId="urn:microsoft.com/office/officeart/2018/2/layout/IconCircleList"/>
    <dgm:cxn modelId="{6DABAA82-1872-4B02-8C23-7364672C635C}" type="presParOf" srcId="{1A7375DB-FAE9-4805-A002-2A48C74DA9BB}" destId="{1DD9A5FB-6BFA-4989-B96E-FBF154F2A496}" srcOrd="1" destOrd="0" presId="urn:microsoft.com/office/officeart/2018/2/layout/IconCircleList"/>
    <dgm:cxn modelId="{D72577F9-8AEF-4757-975C-BD70C750F550}" type="presParOf" srcId="{1A7375DB-FAE9-4805-A002-2A48C74DA9BB}" destId="{BE71E3A2-F74B-4499-B06D-DE89B7A39577}" srcOrd="2" destOrd="0" presId="urn:microsoft.com/office/officeart/2018/2/layout/IconCircleList"/>
    <dgm:cxn modelId="{3C6B21C0-CCEA-4E2C-AF14-97F5405B2A56}" type="presParOf" srcId="{1A7375DB-FAE9-4805-A002-2A48C74DA9BB}" destId="{B2DB51A3-D31F-45D6-8902-1481284A474D}" srcOrd="3" destOrd="0" presId="urn:microsoft.com/office/officeart/2018/2/layout/IconCircleList"/>
    <dgm:cxn modelId="{1D9998D1-D1C2-44C8-8208-CDE8EC3EB730}" type="presParOf" srcId="{566DC5A0-8714-40D5-AA63-69F765E68895}" destId="{23D8D1BA-D70F-4AE7-A693-AB79E6266345}" srcOrd="1" destOrd="0" presId="urn:microsoft.com/office/officeart/2018/2/layout/IconCircleList"/>
    <dgm:cxn modelId="{F091EF56-4517-4CC5-B33D-048222892CF7}" type="presParOf" srcId="{566DC5A0-8714-40D5-AA63-69F765E68895}" destId="{67D6F892-BB02-4B3B-90D1-4015E302E4F5}" srcOrd="2" destOrd="0" presId="urn:microsoft.com/office/officeart/2018/2/layout/IconCircleList"/>
    <dgm:cxn modelId="{D72DD9BB-FE3C-4508-AE22-6CC0714B2BE9}" type="presParOf" srcId="{67D6F892-BB02-4B3B-90D1-4015E302E4F5}" destId="{546606FF-5352-41FE-BDC8-00BB8A83F5DE}" srcOrd="0" destOrd="0" presId="urn:microsoft.com/office/officeart/2018/2/layout/IconCircleList"/>
    <dgm:cxn modelId="{0F7969AF-A3DF-4D14-AECB-AD1ABB637170}" type="presParOf" srcId="{67D6F892-BB02-4B3B-90D1-4015E302E4F5}" destId="{6900430C-773F-4051-9F87-113A1A931B22}" srcOrd="1" destOrd="0" presId="urn:microsoft.com/office/officeart/2018/2/layout/IconCircleList"/>
    <dgm:cxn modelId="{BD4EB76F-FAA4-4754-AB1B-531B77DB7D26}" type="presParOf" srcId="{67D6F892-BB02-4B3B-90D1-4015E302E4F5}" destId="{F38B3256-15B0-4069-80C9-CB91E711E72A}" srcOrd="2" destOrd="0" presId="urn:microsoft.com/office/officeart/2018/2/layout/IconCircleList"/>
    <dgm:cxn modelId="{5FA95CD0-3EA1-456F-8F2C-603E9A91BDBC}" type="presParOf" srcId="{67D6F892-BB02-4B3B-90D1-4015E302E4F5}" destId="{AB0B4FF7-70A2-4E40-A1B2-810C91BA0D92}" srcOrd="3" destOrd="0" presId="urn:microsoft.com/office/officeart/2018/2/layout/IconCircleList"/>
    <dgm:cxn modelId="{C2292693-0721-4593-BF97-B65456E3EC98}" type="presParOf" srcId="{566DC5A0-8714-40D5-AA63-69F765E68895}" destId="{1E418415-4EBA-4324-A576-5B6A908F81A9}" srcOrd="3" destOrd="0" presId="urn:microsoft.com/office/officeart/2018/2/layout/IconCircleList"/>
    <dgm:cxn modelId="{0D4E4D48-CC97-419F-A9C1-3A63D94B936D}" type="presParOf" srcId="{566DC5A0-8714-40D5-AA63-69F765E68895}" destId="{737BED8D-8D27-457A-ADFA-12F03936A51F}" srcOrd="4" destOrd="0" presId="urn:microsoft.com/office/officeart/2018/2/layout/IconCircleList"/>
    <dgm:cxn modelId="{2E30FFA7-6DFF-46E8-949D-3C5DE6FBDA23}" type="presParOf" srcId="{737BED8D-8D27-457A-ADFA-12F03936A51F}" destId="{0A909BC9-C2FC-475B-AE7C-BA68A4429704}" srcOrd="0" destOrd="0" presId="urn:microsoft.com/office/officeart/2018/2/layout/IconCircleList"/>
    <dgm:cxn modelId="{07D3AA76-17EE-4465-9FFA-64244B6396E3}" type="presParOf" srcId="{737BED8D-8D27-457A-ADFA-12F03936A51F}" destId="{609477D9-E846-4952-92EE-5B37EFF85A34}" srcOrd="1" destOrd="0" presId="urn:microsoft.com/office/officeart/2018/2/layout/IconCircleList"/>
    <dgm:cxn modelId="{AC641AF0-0A9A-4E08-8342-AA77649478B1}" type="presParOf" srcId="{737BED8D-8D27-457A-ADFA-12F03936A51F}" destId="{A6C5E4AE-5B16-45C5-B33D-984063C5DBF1}" srcOrd="2" destOrd="0" presId="urn:microsoft.com/office/officeart/2018/2/layout/IconCircleList"/>
    <dgm:cxn modelId="{C17581F0-DD3F-4089-B673-A8503DCFE244}" type="presParOf" srcId="{737BED8D-8D27-457A-ADFA-12F03936A51F}" destId="{B6B06F5A-4BB8-43CA-BE97-E4D000172A55}" srcOrd="3" destOrd="0" presId="urn:microsoft.com/office/officeart/2018/2/layout/IconCircleList"/>
    <dgm:cxn modelId="{B752FCBA-1840-4897-9B52-D1482EC816B7}" type="presParOf" srcId="{566DC5A0-8714-40D5-AA63-69F765E68895}" destId="{6664A2C7-FF35-4E98-A876-DD80F5C6FCA0}" srcOrd="5" destOrd="0" presId="urn:microsoft.com/office/officeart/2018/2/layout/IconCircleList"/>
    <dgm:cxn modelId="{19A2DCF0-6BE9-4023-B888-B0F9B7F242B0}" type="presParOf" srcId="{566DC5A0-8714-40D5-AA63-69F765E68895}" destId="{8A8C6F8F-6894-4D15-BE5B-40372C2864C2}" srcOrd="6" destOrd="0" presId="urn:microsoft.com/office/officeart/2018/2/layout/IconCircleList"/>
    <dgm:cxn modelId="{CC9DAC60-B174-49CF-8DF0-4716D9960C83}" type="presParOf" srcId="{8A8C6F8F-6894-4D15-BE5B-40372C2864C2}" destId="{5398588E-7464-47FC-9B80-C0ED71C48C28}" srcOrd="0" destOrd="0" presId="urn:microsoft.com/office/officeart/2018/2/layout/IconCircleList"/>
    <dgm:cxn modelId="{3286868F-25E0-4924-B631-3930164502F9}" type="presParOf" srcId="{8A8C6F8F-6894-4D15-BE5B-40372C2864C2}" destId="{7837EF80-B4B8-4FA9-B530-9E94CDF54DBE}" srcOrd="1" destOrd="0" presId="urn:microsoft.com/office/officeart/2018/2/layout/IconCircleList"/>
    <dgm:cxn modelId="{12279C6B-2896-43C2-ACFE-2866EF3D07F4}" type="presParOf" srcId="{8A8C6F8F-6894-4D15-BE5B-40372C2864C2}" destId="{2E0DF9F9-0DCD-4514-9C81-4112F18BEE78}" srcOrd="2" destOrd="0" presId="urn:microsoft.com/office/officeart/2018/2/layout/IconCircleList"/>
    <dgm:cxn modelId="{12244573-75FC-479E-9793-E80B1F42881A}" type="presParOf" srcId="{8A8C6F8F-6894-4D15-BE5B-40372C2864C2}" destId="{3F425868-FEED-4168-887B-A71A12785632}" srcOrd="3" destOrd="0" presId="urn:microsoft.com/office/officeart/2018/2/layout/IconCircleList"/>
    <dgm:cxn modelId="{C8EF273B-9B83-4253-B266-D830F48AE3FC}" type="presParOf" srcId="{566DC5A0-8714-40D5-AA63-69F765E68895}" destId="{FFCA25E7-A25E-41A4-B4D3-DC7579C43DCE}" srcOrd="7" destOrd="0" presId="urn:microsoft.com/office/officeart/2018/2/layout/IconCircleList"/>
    <dgm:cxn modelId="{98572312-AD92-4287-9C53-409D7CDBA2E4}" type="presParOf" srcId="{566DC5A0-8714-40D5-AA63-69F765E68895}" destId="{1EAAB7E4-836A-460C-B31F-1A08F837879C}" srcOrd="8" destOrd="0" presId="urn:microsoft.com/office/officeart/2018/2/layout/IconCircleList"/>
    <dgm:cxn modelId="{956203F6-9F70-4067-9289-00E2430D3FF8}" type="presParOf" srcId="{1EAAB7E4-836A-460C-B31F-1A08F837879C}" destId="{5A9506F0-61F1-4547-9D18-B0EA976856C8}" srcOrd="0" destOrd="0" presId="urn:microsoft.com/office/officeart/2018/2/layout/IconCircleList"/>
    <dgm:cxn modelId="{906290A5-52FB-4D1C-9C55-2260ACA5D5DB}" type="presParOf" srcId="{1EAAB7E4-836A-460C-B31F-1A08F837879C}" destId="{9D14553F-EE6A-4662-B4E1-2C771AB5565F}" srcOrd="1" destOrd="0" presId="urn:microsoft.com/office/officeart/2018/2/layout/IconCircleList"/>
    <dgm:cxn modelId="{A8266F25-F55D-42BA-9BCE-CFBF4E32F786}" type="presParOf" srcId="{1EAAB7E4-836A-460C-B31F-1A08F837879C}" destId="{6CA58015-611A-477F-BBEF-1C526A017ED5}" srcOrd="2" destOrd="0" presId="urn:microsoft.com/office/officeart/2018/2/layout/IconCircleList"/>
    <dgm:cxn modelId="{C91FB4AA-CD02-4D0D-ACF9-1C564AED8A06}" type="presParOf" srcId="{1EAAB7E4-836A-460C-B31F-1A08F837879C}" destId="{FB4BA5BE-FFB5-48E2-8EDA-4B9CDA338EAE}" srcOrd="3" destOrd="0" presId="urn:microsoft.com/office/officeart/2018/2/layout/IconCircleList"/>
    <dgm:cxn modelId="{F7DC62D9-5FE4-4073-96FF-FB0B8FA01067}" type="presParOf" srcId="{566DC5A0-8714-40D5-AA63-69F765E68895}" destId="{5AC44451-C586-4371-BC10-F141ABF7BFCF}" srcOrd="9" destOrd="0" presId="urn:microsoft.com/office/officeart/2018/2/layout/IconCircleList"/>
    <dgm:cxn modelId="{82AAE25E-5361-466A-9C8D-2774AA56FD2C}" type="presParOf" srcId="{566DC5A0-8714-40D5-AA63-69F765E68895}" destId="{361D3D2D-48EE-4FA5-BA1D-FCA06F34A3F4}" srcOrd="10" destOrd="0" presId="urn:microsoft.com/office/officeart/2018/2/layout/IconCircleList"/>
    <dgm:cxn modelId="{039F64F8-38A9-4D38-8C1D-956308862726}" type="presParOf" srcId="{361D3D2D-48EE-4FA5-BA1D-FCA06F34A3F4}" destId="{C73E4365-E449-4B38-94A5-FD630FF71CFE}" srcOrd="0" destOrd="0" presId="urn:microsoft.com/office/officeart/2018/2/layout/IconCircleList"/>
    <dgm:cxn modelId="{B3BDBD4C-96EC-4363-91F5-830B2F25EFF3}" type="presParOf" srcId="{361D3D2D-48EE-4FA5-BA1D-FCA06F34A3F4}" destId="{62EADE73-DE55-4154-97A2-0680A5902CB8}" srcOrd="1" destOrd="0" presId="urn:microsoft.com/office/officeart/2018/2/layout/IconCircleList"/>
    <dgm:cxn modelId="{AC56ECF3-1CAB-474D-A801-2C164B2D8008}" type="presParOf" srcId="{361D3D2D-48EE-4FA5-BA1D-FCA06F34A3F4}" destId="{7CEE0079-6547-406F-B3CC-2EA0E2E69104}" srcOrd="2" destOrd="0" presId="urn:microsoft.com/office/officeart/2018/2/layout/IconCircleList"/>
    <dgm:cxn modelId="{3931DB1B-FD35-4894-852C-943AF83ECB75}" type="presParOf" srcId="{361D3D2D-48EE-4FA5-BA1D-FCA06F34A3F4}" destId="{77860992-6934-448A-AABD-61B64BD51378}" srcOrd="3" destOrd="0" presId="urn:microsoft.com/office/officeart/2018/2/layout/IconCircleList"/>
    <dgm:cxn modelId="{A7CCB286-67BA-436C-A72E-A21259EAF690}" type="presParOf" srcId="{566DC5A0-8714-40D5-AA63-69F765E68895}" destId="{9045F3AA-CCB7-469C-8EF2-783B886A15CD}" srcOrd="11" destOrd="0" presId="urn:microsoft.com/office/officeart/2018/2/layout/IconCircleList"/>
    <dgm:cxn modelId="{E4B0C75B-1FB9-445C-8171-9C94600CF32C}" type="presParOf" srcId="{566DC5A0-8714-40D5-AA63-69F765E68895}" destId="{F2272ADE-1C4E-42A5-AA6D-D1DA7171541D}" srcOrd="12" destOrd="0" presId="urn:microsoft.com/office/officeart/2018/2/layout/IconCircleList"/>
    <dgm:cxn modelId="{6B2E8B66-C5D0-4614-8DD0-86B4A634F876}" type="presParOf" srcId="{F2272ADE-1C4E-42A5-AA6D-D1DA7171541D}" destId="{8730FF68-44F4-4A08-B0E7-B7AC844EE51D}" srcOrd="0" destOrd="0" presId="urn:microsoft.com/office/officeart/2018/2/layout/IconCircleList"/>
    <dgm:cxn modelId="{B1115EF6-D43D-4365-AB74-6FCC503CA4DD}" type="presParOf" srcId="{F2272ADE-1C4E-42A5-AA6D-D1DA7171541D}" destId="{D196BE33-08D3-4BC2-89C3-4AEF8BA2E4E1}" srcOrd="1" destOrd="0" presId="urn:microsoft.com/office/officeart/2018/2/layout/IconCircleList"/>
    <dgm:cxn modelId="{85FD54AE-F2BF-490C-B69A-1A80A9899234}" type="presParOf" srcId="{F2272ADE-1C4E-42A5-AA6D-D1DA7171541D}" destId="{CF141A5C-AF42-494E-A097-0BB3B4425E43}" srcOrd="2" destOrd="0" presId="urn:microsoft.com/office/officeart/2018/2/layout/IconCircleList"/>
    <dgm:cxn modelId="{D56BADB7-0059-4F86-BB93-A55FCD06C288}" type="presParOf" srcId="{F2272ADE-1C4E-42A5-AA6D-D1DA7171541D}" destId="{ADDA6B92-F3C5-4432-86B2-4DD6B25F555F}" srcOrd="3" destOrd="0" presId="urn:microsoft.com/office/officeart/2018/2/layout/IconCircl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E9BCC4-193B-46C7-B73B-51D7EEBBB00E}"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F863B202-E201-44D6-922A-EBC0DA7EEAC6}">
      <dgm:prSet custT="1"/>
      <dgm:spPr/>
      <dgm:t>
        <a:bodyPr/>
        <a:lstStyle/>
        <a:p>
          <a:r>
            <a:rPr lang="en-US" sz="1600" dirty="0"/>
            <a:t>To be an eligible project, it must meet both a national objective AND be an eligible activity. If the project can meet only 1 of these criteria, it is NOT eligible. The National Objectives are serving a Low to Moderate Income Area (LMA) with activities that benefit the low to moderate persons in the service area. Low to Moderate Income Persons (LMI) activities, such as residential rehabilitation or public services that provide assistance to qualified low to moderate income persons.</a:t>
          </a:r>
        </a:p>
      </dgm:t>
    </dgm:pt>
    <dgm:pt modelId="{33521EF2-D6B3-4F8F-B62C-E64BBE8B6047}" type="parTrans" cxnId="{9F22DBCA-3AED-4224-B239-F4AE78150E1C}">
      <dgm:prSet/>
      <dgm:spPr/>
      <dgm:t>
        <a:bodyPr/>
        <a:lstStyle/>
        <a:p>
          <a:endParaRPr lang="en-US"/>
        </a:p>
      </dgm:t>
    </dgm:pt>
    <dgm:pt modelId="{3313031E-5A10-473E-B655-167BAEED4E8D}" type="sibTrans" cxnId="{9F22DBCA-3AED-4224-B239-F4AE78150E1C}">
      <dgm:prSet/>
      <dgm:spPr/>
      <dgm:t>
        <a:bodyPr/>
        <a:lstStyle/>
        <a:p>
          <a:endParaRPr lang="en-US"/>
        </a:p>
      </dgm:t>
    </dgm:pt>
    <dgm:pt modelId="{B10A6897-4323-434C-9FBD-56BAC2AF633A}">
      <dgm:prSet/>
      <dgm:spPr/>
      <dgm:t>
        <a:bodyPr/>
        <a:lstStyle/>
        <a:p>
          <a:r>
            <a:rPr lang="en-US" dirty="0"/>
            <a:t>Slum Blight. This designation does NOT meet the eligibility requirements for low to moderate income persons and is generally used in emergency situations when there is not other funding. In addition, eligible activities are severely restricted. Use of this objective directly affects the 70% low to moderate income expenditure requirements.</a:t>
          </a:r>
        </a:p>
      </dgm:t>
    </dgm:pt>
    <dgm:pt modelId="{B5AAFD78-6EB1-4C6B-B327-4282A7877811}" type="parTrans" cxnId="{AAFE0A71-E511-4857-AE04-5528E1C1AB68}">
      <dgm:prSet/>
      <dgm:spPr/>
      <dgm:t>
        <a:bodyPr/>
        <a:lstStyle/>
        <a:p>
          <a:endParaRPr lang="en-US"/>
        </a:p>
      </dgm:t>
    </dgm:pt>
    <dgm:pt modelId="{5CD0739E-38AA-490C-81BF-F970FDF1206A}" type="sibTrans" cxnId="{AAFE0A71-E511-4857-AE04-5528E1C1AB68}">
      <dgm:prSet/>
      <dgm:spPr/>
      <dgm:t>
        <a:bodyPr/>
        <a:lstStyle/>
        <a:p>
          <a:endParaRPr lang="en-US"/>
        </a:p>
      </dgm:t>
    </dgm:pt>
    <dgm:pt modelId="{8894CB28-C907-4E62-9601-795901A8E664}">
      <dgm:prSet custT="1"/>
      <dgm:spPr/>
      <dgm:t>
        <a:bodyPr/>
        <a:lstStyle/>
        <a:p>
          <a:r>
            <a:rPr lang="en-US" sz="1600" dirty="0"/>
            <a:t>Of the annual CDBG allocation, up to 20% can be used for planning and/or program administration. Only 15% of the total can be used to fund public services. At least 70% of all funds must be spent on qualified Low to Moderate (up to 80% of median income) persons and families.</a:t>
          </a:r>
        </a:p>
      </dgm:t>
    </dgm:pt>
    <dgm:pt modelId="{4115C163-8879-4068-B75B-F219449844A5}" type="sibTrans" cxnId="{14F12E5A-03B8-480F-A035-0CD0E98FE140}">
      <dgm:prSet/>
      <dgm:spPr/>
      <dgm:t>
        <a:bodyPr/>
        <a:lstStyle/>
        <a:p>
          <a:endParaRPr lang="en-US"/>
        </a:p>
      </dgm:t>
    </dgm:pt>
    <dgm:pt modelId="{EEB2B84B-8B79-4608-8EAE-1FCCD972DE5B}" type="parTrans" cxnId="{14F12E5A-03B8-480F-A035-0CD0E98FE140}">
      <dgm:prSet/>
      <dgm:spPr/>
      <dgm:t>
        <a:bodyPr/>
        <a:lstStyle/>
        <a:p>
          <a:endParaRPr lang="en-US"/>
        </a:p>
      </dgm:t>
    </dgm:pt>
    <dgm:pt modelId="{EAE4AD01-40C9-4F85-B90C-9482321C0F5D}" type="pres">
      <dgm:prSet presAssocID="{92E9BCC4-193B-46C7-B73B-51D7EEBBB00E}" presName="outerComposite" presStyleCnt="0">
        <dgm:presLayoutVars>
          <dgm:chMax val="5"/>
          <dgm:dir/>
          <dgm:resizeHandles val="exact"/>
        </dgm:presLayoutVars>
      </dgm:prSet>
      <dgm:spPr/>
    </dgm:pt>
    <dgm:pt modelId="{98BA5DAD-91D2-4568-BDB1-7E32A55720E2}" type="pres">
      <dgm:prSet presAssocID="{92E9BCC4-193B-46C7-B73B-51D7EEBBB00E}" presName="dummyMaxCanvas" presStyleCnt="0">
        <dgm:presLayoutVars/>
      </dgm:prSet>
      <dgm:spPr/>
    </dgm:pt>
    <dgm:pt modelId="{641E0802-DBF8-40CC-A538-44F803006964}" type="pres">
      <dgm:prSet presAssocID="{92E9BCC4-193B-46C7-B73B-51D7EEBBB00E}" presName="ThreeNodes_1" presStyleLbl="node1" presStyleIdx="0" presStyleCnt="3">
        <dgm:presLayoutVars>
          <dgm:bulletEnabled val="1"/>
        </dgm:presLayoutVars>
      </dgm:prSet>
      <dgm:spPr/>
    </dgm:pt>
    <dgm:pt modelId="{67DA1ADB-4803-4115-91A7-3CC1B49075EE}" type="pres">
      <dgm:prSet presAssocID="{92E9BCC4-193B-46C7-B73B-51D7EEBBB00E}" presName="ThreeNodes_2" presStyleLbl="node1" presStyleIdx="1" presStyleCnt="3" custScaleY="109925">
        <dgm:presLayoutVars>
          <dgm:bulletEnabled val="1"/>
        </dgm:presLayoutVars>
      </dgm:prSet>
      <dgm:spPr/>
    </dgm:pt>
    <dgm:pt modelId="{8D3227F6-CB3A-4662-91CD-0C232ACC95CC}" type="pres">
      <dgm:prSet presAssocID="{92E9BCC4-193B-46C7-B73B-51D7EEBBB00E}" presName="ThreeNodes_3" presStyleLbl="node1" presStyleIdx="2" presStyleCnt="3">
        <dgm:presLayoutVars>
          <dgm:bulletEnabled val="1"/>
        </dgm:presLayoutVars>
      </dgm:prSet>
      <dgm:spPr/>
    </dgm:pt>
    <dgm:pt modelId="{E3FA3EB7-C57B-448E-9EEE-C49D3A49A1AF}" type="pres">
      <dgm:prSet presAssocID="{92E9BCC4-193B-46C7-B73B-51D7EEBBB00E}" presName="ThreeConn_1-2" presStyleLbl="fgAccFollowNode1" presStyleIdx="0" presStyleCnt="2">
        <dgm:presLayoutVars>
          <dgm:bulletEnabled val="1"/>
        </dgm:presLayoutVars>
      </dgm:prSet>
      <dgm:spPr/>
    </dgm:pt>
    <dgm:pt modelId="{2B7BACBF-377B-4381-A02D-F6532C62F058}" type="pres">
      <dgm:prSet presAssocID="{92E9BCC4-193B-46C7-B73B-51D7EEBBB00E}" presName="ThreeConn_2-3" presStyleLbl="fgAccFollowNode1" presStyleIdx="1" presStyleCnt="2">
        <dgm:presLayoutVars>
          <dgm:bulletEnabled val="1"/>
        </dgm:presLayoutVars>
      </dgm:prSet>
      <dgm:spPr/>
    </dgm:pt>
    <dgm:pt modelId="{974158DD-3ED7-42E1-A817-9E441F075B8B}" type="pres">
      <dgm:prSet presAssocID="{92E9BCC4-193B-46C7-B73B-51D7EEBBB00E}" presName="ThreeNodes_1_text" presStyleLbl="node1" presStyleIdx="2" presStyleCnt="3">
        <dgm:presLayoutVars>
          <dgm:bulletEnabled val="1"/>
        </dgm:presLayoutVars>
      </dgm:prSet>
      <dgm:spPr/>
    </dgm:pt>
    <dgm:pt modelId="{D47C348A-1513-4290-B671-9C6112B5A0D2}" type="pres">
      <dgm:prSet presAssocID="{92E9BCC4-193B-46C7-B73B-51D7EEBBB00E}" presName="ThreeNodes_2_text" presStyleLbl="node1" presStyleIdx="2" presStyleCnt="3">
        <dgm:presLayoutVars>
          <dgm:bulletEnabled val="1"/>
        </dgm:presLayoutVars>
      </dgm:prSet>
      <dgm:spPr/>
    </dgm:pt>
    <dgm:pt modelId="{544890E7-13B0-4579-BCBF-8A54998E4601}" type="pres">
      <dgm:prSet presAssocID="{92E9BCC4-193B-46C7-B73B-51D7EEBBB00E}" presName="ThreeNodes_3_text" presStyleLbl="node1" presStyleIdx="2" presStyleCnt="3">
        <dgm:presLayoutVars>
          <dgm:bulletEnabled val="1"/>
        </dgm:presLayoutVars>
      </dgm:prSet>
      <dgm:spPr/>
    </dgm:pt>
  </dgm:ptLst>
  <dgm:cxnLst>
    <dgm:cxn modelId="{5FCF2622-ACD3-430F-9B37-B5CC6E08B544}" type="presOf" srcId="{4115C163-8879-4068-B75B-F219449844A5}" destId="{E3FA3EB7-C57B-448E-9EEE-C49D3A49A1AF}" srcOrd="0" destOrd="0" presId="urn:microsoft.com/office/officeart/2005/8/layout/vProcess5"/>
    <dgm:cxn modelId="{185A234F-2683-498B-A3ED-073C1F41726A}" type="presOf" srcId="{B10A6897-4323-434C-9FBD-56BAC2AF633A}" destId="{8D3227F6-CB3A-4662-91CD-0C232ACC95CC}" srcOrd="0" destOrd="0" presId="urn:microsoft.com/office/officeart/2005/8/layout/vProcess5"/>
    <dgm:cxn modelId="{AAFE0A71-E511-4857-AE04-5528E1C1AB68}" srcId="{92E9BCC4-193B-46C7-B73B-51D7EEBBB00E}" destId="{B10A6897-4323-434C-9FBD-56BAC2AF633A}" srcOrd="2" destOrd="0" parTransId="{B5AAFD78-6EB1-4C6B-B327-4282A7877811}" sibTransId="{5CD0739E-38AA-490C-81BF-F970FDF1206A}"/>
    <dgm:cxn modelId="{14F12E5A-03B8-480F-A035-0CD0E98FE140}" srcId="{92E9BCC4-193B-46C7-B73B-51D7EEBBB00E}" destId="{8894CB28-C907-4E62-9601-795901A8E664}" srcOrd="0" destOrd="0" parTransId="{EEB2B84B-8B79-4608-8EAE-1FCCD972DE5B}" sibTransId="{4115C163-8879-4068-B75B-F219449844A5}"/>
    <dgm:cxn modelId="{B1901E81-3CEA-41B2-ADD9-5539F1AE6E34}" type="presOf" srcId="{F863B202-E201-44D6-922A-EBC0DA7EEAC6}" destId="{D47C348A-1513-4290-B671-9C6112B5A0D2}" srcOrd="1" destOrd="0" presId="urn:microsoft.com/office/officeart/2005/8/layout/vProcess5"/>
    <dgm:cxn modelId="{6C812995-3619-4404-A92B-097A9A246FB1}" type="presOf" srcId="{3313031E-5A10-473E-B655-167BAEED4E8D}" destId="{2B7BACBF-377B-4381-A02D-F6532C62F058}" srcOrd="0" destOrd="0" presId="urn:microsoft.com/office/officeart/2005/8/layout/vProcess5"/>
    <dgm:cxn modelId="{CD7DF6A4-C5D1-4F77-9EAB-736DA5A3CE82}" type="presOf" srcId="{8894CB28-C907-4E62-9601-795901A8E664}" destId="{974158DD-3ED7-42E1-A817-9E441F075B8B}" srcOrd="1" destOrd="0" presId="urn:microsoft.com/office/officeart/2005/8/layout/vProcess5"/>
    <dgm:cxn modelId="{FB24CEAB-D26D-4FC2-A307-46F24A794185}" type="presOf" srcId="{92E9BCC4-193B-46C7-B73B-51D7EEBBB00E}" destId="{EAE4AD01-40C9-4F85-B90C-9482321C0F5D}" srcOrd="0" destOrd="0" presId="urn:microsoft.com/office/officeart/2005/8/layout/vProcess5"/>
    <dgm:cxn modelId="{7D4C9AB8-719E-418E-8797-1FCAA14C6FAB}" type="presOf" srcId="{F863B202-E201-44D6-922A-EBC0DA7EEAC6}" destId="{67DA1ADB-4803-4115-91A7-3CC1B49075EE}" srcOrd="0" destOrd="0" presId="urn:microsoft.com/office/officeart/2005/8/layout/vProcess5"/>
    <dgm:cxn modelId="{0A8420C5-878C-4EC3-B9DD-DFD22A9D50D0}" type="presOf" srcId="{8894CB28-C907-4E62-9601-795901A8E664}" destId="{641E0802-DBF8-40CC-A538-44F803006964}" srcOrd="0" destOrd="0" presId="urn:microsoft.com/office/officeart/2005/8/layout/vProcess5"/>
    <dgm:cxn modelId="{9F22DBCA-3AED-4224-B239-F4AE78150E1C}" srcId="{92E9BCC4-193B-46C7-B73B-51D7EEBBB00E}" destId="{F863B202-E201-44D6-922A-EBC0DA7EEAC6}" srcOrd="1" destOrd="0" parTransId="{33521EF2-D6B3-4F8F-B62C-E64BBE8B6047}" sibTransId="{3313031E-5A10-473E-B655-167BAEED4E8D}"/>
    <dgm:cxn modelId="{650429CB-8452-44C6-A24C-53C73D8BF650}" type="presOf" srcId="{B10A6897-4323-434C-9FBD-56BAC2AF633A}" destId="{544890E7-13B0-4579-BCBF-8A54998E4601}" srcOrd="1" destOrd="0" presId="urn:microsoft.com/office/officeart/2005/8/layout/vProcess5"/>
    <dgm:cxn modelId="{973F429E-9E25-4344-A7A3-D731E131615F}" type="presParOf" srcId="{EAE4AD01-40C9-4F85-B90C-9482321C0F5D}" destId="{98BA5DAD-91D2-4568-BDB1-7E32A55720E2}" srcOrd="0" destOrd="0" presId="urn:microsoft.com/office/officeart/2005/8/layout/vProcess5"/>
    <dgm:cxn modelId="{6D5DD285-1396-4DB1-8941-E950C387A12D}" type="presParOf" srcId="{EAE4AD01-40C9-4F85-B90C-9482321C0F5D}" destId="{641E0802-DBF8-40CC-A538-44F803006964}" srcOrd="1" destOrd="0" presId="urn:microsoft.com/office/officeart/2005/8/layout/vProcess5"/>
    <dgm:cxn modelId="{B9301279-889A-4E73-868E-512EB1EA6837}" type="presParOf" srcId="{EAE4AD01-40C9-4F85-B90C-9482321C0F5D}" destId="{67DA1ADB-4803-4115-91A7-3CC1B49075EE}" srcOrd="2" destOrd="0" presId="urn:microsoft.com/office/officeart/2005/8/layout/vProcess5"/>
    <dgm:cxn modelId="{0319DF09-AB1A-4D20-89FB-A400342BDB61}" type="presParOf" srcId="{EAE4AD01-40C9-4F85-B90C-9482321C0F5D}" destId="{8D3227F6-CB3A-4662-91CD-0C232ACC95CC}" srcOrd="3" destOrd="0" presId="urn:microsoft.com/office/officeart/2005/8/layout/vProcess5"/>
    <dgm:cxn modelId="{F0102227-94A0-470C-B528-C204E33DC9F0}" type="presParOf" srcId="{EAE4AD01-40C9-4F85-B90C-9482321C0F5D}" destId="{E3FA3EB7-C57B-448E-9EEE-C49D3A49A1AF}" srcOrd="4" destOrd="0" presId="urn:microsoft.com/office/officeart/2005/8/layout/vProcess5"/>
    <dgm:cxn modelId="{451E1011-783A-4361-AAB4-95FCFE660BCB}" type="presParOf" srcId="{EAE4AD01-40C9-4F85-B90C-9482321C0F5D}" destId="{2B7BACBF-377B-4381-A02D-F6532C62F058}" srcOrd="5" destOrd="0" presId="urn:microsoft.com/office/officeart/2005/8/layout/vProcess5"/>
    <dgm:cxn modelId="{05AC709F-6441-4F12-978E-8988FC545976}" type="presParOf" srcId="{EAE4AD01-40C9-4F85-B90C-9482321C0F5D}" destId="{974158DD-3ED7-42E1-A817-9E441F075B8B}" srcOrd="6" destOrd="0" presId="urn:microsoft.com/office/officeart/2005/8/layout/vProcess5"/>
    <dgm:cxn modelId="{9DA274EF-079A-47FC-A9AA-630BD62A5D4C}" type="presParOf" srcId="{EAE4AD01-40C9-4F85-B90C-9482321C0F5D}" destId="{D47C348A-1513-4290-B671-9C6112B5A0D2}" srcOrd="7" destOrd="0" presId="urn:microsoft.com/office/officeart/2005/8/layout/vProcess5"/>
    <dgm:cxn modelId="{DC7FC8CC-EAF1-4534-A3F2-EE4E4859FDCC}" type="presParOf" srcId="{EAE4AD01-40C9-4F85-B90C-9482321C0F5D}" destId="{544890E7-13B0-4579-BCBF-8A54998E460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A5729E-1F07-4B38-A491-ADFB281E069F}"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6BD16B23-F73C-41C2-BD6F-79F6D65BF402}">
      <dgm:prSet/>
      <dgm:spPr/>
      <dgm:t>
        <a:bodyPr/>
        <a:lstStyle/>
        <a:p>
          <a:r>
            <a:rPr lang="en-US"/>
            <a:t>After completing the citizen engagement, forums, and survey – </a:t>
          </a:r>
        </a:p>
      </dgm:t>
    </dgm:pt>
    <dgm:pt modelId="{07162DF9-40F3-47DE-92DC-0EAC218A2DA0}" type="parTrans" cxnId="{84ADEF8D-7E53-4D66-B1A3-CE2E6A14B91B}">
      <dgm:prSet/>
      <dgm:spPr/>
      <dgm:t>
        <a:bodyPr/>
        <a:lstStyle/>
        <a:p>
          <a:endParaRPr lang="en-US"/>
        </a:p>
      </dgm:t>
    </dgm:pt>
    <dgm:pt modelId="{A151FF81-FFF0-480E-B176-8378742B6332}" type="sibTrans" cxnId="{84ADEF8D-7E53-4D66-B1A3-CE2E6A14B91B}">
      <dgm:prSet/>
      <dgm:spPr/>
      <dgm:t>
        <a:bodyPr/>
        <a:lstStyle/>
        <a:p>
          <a:endParaRPr lang="en-US"/>
        </a:p>
      </dgm:t>
    </dgm:pt>
    <dgm:pt modelId="{985F4407-BB10-4D9A-82AC-76CA1EC1696A}">
      <dgm:prSet/>
      <dgm:spPr/>
      <dgm:t>
        <a:bodyPr/>
        <a:lstStyle/>
        <a:p>
          <a:r>
            <a:rPr lang="en-US" dirty="0"/>
            <a:t>Analyze data and community input</a:t>
          </a:r>
        </a:p>
      </dgm:t>
    </dgm:pt>
    <dgm:pt modelId="{95AF81E5-1345-4F34-BE6E-485FE7A00195}" type="parTrans" cxnId="{3D256C90-CC0D-485B-A2CA-1490092AD0FC}">
      <dgm:prSet/>
      <dgm:spPr/>
      <dgm:t>
        <a:bodyPr/>
        <a:lstStyle/>
        <a:p>
          <a:endParaRPr lang="en-US"/>
        </a:p>
      </dgm:t>
    </dgm:pt>
    <dgm:pt modelId="{78321793-0E3D-47F8-B295-5B61D0D84F65}" type="sibTrans" cxnId="{3D256C90-CC0D-485B-A2CA-1490092AD0FC}">
      <dgm:prSet/>
      <dgm:spPr/>
      <dgm:t>
        <a:bodyPr/>
        <a:lstStyle/>
        <a:p>
          <a:endParaRPr lang="en-US"/>
        </a:p>
      </dgm:t>
    </dgm:pt>
    <dgm:pt modelId="{C017DD79-FFAB-4715-8BD1-009C18E1C126}">
      <dgm:prSet/>
      <dgm:spPr/>
      <dgm:t>
        <a:bodyPr/>
        <a:lstStyle/>
        <a:p>
          <a:r>
            <a:rPr lang="en-US" dirty="0"/>
            <a:t>Draft Analysis of Impediments and Consolidated Plan</a:t>
          </a:r>
        </a:p>
      </dgm:t>
    </dgm:pt>
    <dgm:pt modelId="{C9A9E186-F581-4C34-BF78-F8B2A99E4737}" type="parTrans" cxnId="{5E3A7C47-CD40-4D36-AD05-3A87CE246DDD}">
      <dgm:prSet/>
      <dgm:spPr/>
      <dgm:t>
        <a:bodyPr/>
        <a:lstStyle/>
        <a:p>
          <a:endParaRPr lang="en-US"/>
        </a:p>
      </dgm:t>
    </dgm:pt>
    <dgm:pt modelId="{CBA447B6-76D7-4ACA-A83A-763A2D487612}" type="sibTrans" cxnId="{5E3A7C47-CD40-4D36-AD05-3A87CE246DDD}">
      <dgm:prSet/>
      <dgm:spPr/>
      <dgm:t>
        <a:bodyPr/>
        <a:lstStyle/>
        <a:p>
          <a:endParaRPr lang="en-US"/>
        </a:p>
      </dgm:t>
    </dgm:pt>
    <dgm:pt modelId="{E41446A9-BDDF-42A7-B26A-929F0B96FDDA}">
      <dgm:prSet/>
      <dgm:spPr/>
      <dgm:t>
        <a:bodyPr/>
        <a:lstStyle/>
        <a:p>
          <a:r>
            <a:rPr lang="en-US"/>
            <a:t>To Advisory Committee for comment</a:t>
          </a:r>
        </a:p>
      </dgm:t>
    </dgm:pt>
    <dgm:pt modelId="{35E0F66C-1CDB-4EA6-985A-3594CDDABB77}" type="parTrans" cxnId="{BA11DAF6-E2D6-4CE4-A7BA-90C217216D02}">
      <dgm:prSet/>
      <dgm:spPr/>
      <dgm:t>
        <a:bodyPr/>
        <a:lstStyle/>
        <a:p>
          <a:endParaRPr lang="en-US"/>
        </a:p>
      </dgm:t>
    </dgm:pt>
    <dgm:pt modelId="{87CAB72A-0B1B-4CF3-B4B4-4B65E1575C17}" type="sibTrans" cxnId="{BA11DAF6-E2D6-4CE4-A7BA-90C217216D02}">
      <dgm:prSet/>
      <dgm:spPr/>
      <dgm:t>
        <a:bodyPr/>
        <a:lstStyle/>
        <a:p>
          <a:endParaRPr lang="en-US"/>
        </a:p>
      </dgm:t>
    </dgm:pt>
    <dgm:pt modelId="{6A10C137-AC10-468F-A678-906BC38A89DD}">
      <dgm:prSet/>
      <dgm:spPr/>
      <dgm:t>
        <a:bodyPr/>
        <a:lstStyle/>
        <a:p>
          <a:r>
            <a:rPr lang="en-US"/>
            <a:t>Publish the documents for Public Comment</a:t>
          </a:r>
        </a:p>
      </dgm:t>
    </dgm:pt>
    <dgm:pt modelId="{FF5A14DF-1CEC-4C3F-9F89-AFE1DF0CB90D}" type="parTrans" cxnId="{438F1E23-FBD4-49C8-AE4F-6344F75B8245}">
      <dgm:prSet/>
      <dgm:spPr/>
      <dgm:t>
        <a:bodyPr/>
        <a:lstStyle/>
        <a:p>
          <a:endParaRPr lang="en-US"/>
        </a:p>
      </dgm:t>
    </dgm:pt>
    <dgm:pt modelId="{2615F8BE-E22D-4E40-AEA8-423F63D8FD55}" type="sibTrans" cxnId="{438F1E23-FBD4-49C8-AE4F-6344F75B8245}">
      <dgm:prSet/>
      <dgm:spPr/>
      <dgm:t>
        <a:bodyPr/>
        <a:lstStyle/>
        <a:p>
          <a:endParaRPr lang="en-US"/>
        </a:p>
      </dgm:t>
    </dgm:pt>
    <dgm:pt modelId="{8274131C-9493-4542-BC50-9ADAC630CAB8}">
      <dgm:prSet/>
      <dgm:spPr/>
      <dgm:t>
        <a:bodyPr/>
        <a:lstStyle/>
        <a:p>
          <a:r>
            <a:rPr lang="en-US" dirty="0"/>
            <a:t>To Council for consideration of Adoption at public hearing</a:t>
          </a:r>
        </a:p>
      </dgm:t>
    </dgm:pt>
    <dgm:pt modelId="{7767AC0A-BC2D-4FE1-9498-5885FC440244}" type="parTrans" cxnId="{D0987832-43BB-41A8-9586-3A733EFA0701}">
      <dgm:prSet/>
      <dgm:spPr/>
      <dgm:t>
        <a:bodyPr/>
        <a:lstStyle/>
        <a:p>
          <a:endParaRPr lang="en-US"/>
        </a:p>
      </dgm:t>
    </dgm:pt>
    <dgm:pt modelId="{5EE44B1B-819B-4EEA-BBB6-1A189D949920}" type="sibTrans" cxnId="{D0987832-43BB-41A8-9586-3A733EFA0701}">
      <dgm:prSet/>
      <dgm:spPr/>
      <dgm:t>
        <a:bodyPr/>
        <a:lstStyle/>
        <a:p>
          <a:endParaRPr lang="en-US"/>
        </a:p>
      </dgm:t>
    </dgm:pt>
    <dgm:pt modelId="{1D324956-0550-4A47-AC44-5D8F0FCF95A7}">
      <dgm:prSet/>
      <dgm:spPr/>
      <dgm:t>
        <a:bodyPr/>
        <a:lstStyle/>
        <a:p>
          <a:r>
            <a:rPr lang="en-US" dirty="0"/>
            <a:t>To HUD for review and approval</a:t>
          </a:r>
        </a:p>
      </dgm:t>
    </dgm:pt>
    <dgm:pt modelId="{C8BBEE6B-C592-4B51-9D8B-9ACCEA8458CD}" type="parTrans" cxnId="{F668AA21-5B72-4D86-BADB-ECEEE196BE58}">
      <dgm:prSet/>
      <dgm:spPr/>
      <dgm:t>
        <a:bodyPr/>
        <a:lstStyle/>
        <a:p>
          <a:endParaRPr lang="en-US"/>
        </a:p>
      </dgm:t>
    </dgm:pt>
    <dgm:pt modelId="{BB7A39E8-81AA-4AB4-90CF-831B539DE07C}" type="sibTrans" cxnId="{F668AA21-5B72-4D86-BADB-ECEEE196BE58}">
      <dgm:prSet/>
      <dgm:spPr/>
      <dgm:t>
        <a:bodyPr/>
        <a:lstStyle/>
        <a:p>
          <a:endParaRPr lang="en-US"/>
        </a:p>
      </dgm:t>
    </dgm:pt>
    <dgm:pt modelId="{2FC219F6-AC45-4ADE-8F8A-5CE79A88C997}" type="pres">
      <dgm:prSet presAssocID="{47A5729E-1F07-4B38-A491-ADFB281E069F}" presName="Name0" presStyleCnt="0">
        <dgm:presLayoutVars>
          <dgm:dir/>
          <dgm:resizeHandles val="exact"/>
        </dgm:presLayoutVars>
      </dgm:prSet>
      <dgm:spPr/>
    </dgm:pt>
    <dgm:pt modelId="{C85AD98D-A027-4C0E-ACA1-BD171D78163C}" type="pres">
      <dgm:prSet presAssocID="{6BD16B23-F73C-41C2-BD6F-79F6D65BF402}" presName="node" presStyleLbl="node1" presStyleIdx="0" presStyleCnt="1" custScaleX="99338" custScaleY="118860">
        <dgm:presLayoutVars>
          <dgm:bulletEnabled val="1"/>
        </dgm:presLayoutVars>
      </dgm:prSet>
      <dgm:spPr/>
    </dgm:pt>
  </dgm:ptLst>
  <dgm:cxnLst>
    <dgm:cxn modelId="{415B0915-BA9C-48B7-A439-658C49DEFA43}" type="presOf" srcId="{8274131C-9493-4542-BC50-9ADAC630CAB8}" destId="{C85AD98D-A027-4C0E-ACA1-BD171D78163C}" srcOrd="0" destOrd="5" presId="urn:microsoft.com/office/officeart/2016/7/layout/RepeatingBendingProcessNew"/>
    <dgm:cxn modelId="{F668AA21-5B72-4D86-BADB-ECEEE196BE58}" srcId="{6BD16B23-F73C-41C2-BD6F-79F6D65BF402}" destId="{1D324956-0550-4A47-AC44-5D8F0FCF95A7}" srcOrd="5" destOrd="0" parTransId="{C8BBEE6B-C592-4B51-9D8B-9ACCEA8458CD}" sibTransId="{BB7A39E8-81AA-4AB4-90CF-831B539DE07C}"/>
    <dgm:cxn modelId="{438F1E23-FBD4-49C8-AE4F-6344F75B8245}" srcId="{6BD16B23-F73C-41C2-BD6F-79F6D65BF402}" destId="{6A10C137-AC10-468F-A678-906BC38A89DD}" srcOrd="3" destOrd="0" parTransId="{FF5A14DF-1CEC-4C3F-9F89-AFE1DF0CB90D}" sibTransId="{2615F8BE-E22D-4E40-AEA8-423F63D8FD55}"/>
    <dgm:cxn modelId="{D0987832-43BB-41A8-9586-3A733EFA0701}" srcId="{6BD16B23-F73C-41C2-BD6F-79F6D65BF402}" destId="{8274131C-9493-4542-BC50-9ADAC630CAB8}" srcOrd="4" destOrd="0" parTransId="{7767AC0A-BC2D-4FE1-9498-5885FC440244}" sibTransId="{5EE44B1B-819B-4EEA-BBB6-1A189D949920}"/>
    <dgm:cxn modelId="{2A0C0747-88B8-410A-B7DA-10F4B2F6D9C6}" type="presOf" srcId="{6A10C137-AC10-468F-A678-906BC38A89DD}" destId="{C85AD98D-A027-4C0E-ACA1-BD171D78163C}" srcOrd="0" destOrd="4" presId="urn:microsoft.com/office/officeart/2016/7/layout/RepeatingBendingProcessNew"/>
    <dgm:cxn modelId="{5E3A7C47-CD40-4D36-AD05-3A87CE246DDD}" srcId="{6BD16B23-F73C-41C2-BD6F-79F6D65BF402}" destId="{C017DD79-FFAB-4715-8BD1-009C18E1C126}" srcOrd="1" destOrd="0" parTransId="{C9A9E186-F581-4C34-BF78-F8B2A99E4737}" sibTransId="{CBA447B6-76D7-4ACA-A83A-763A2D487612}"/>
    <dgm:cxn modelId="{A3A8135A-AD55-4FFE-8F7D-49E4D4B7FC31}" type="presOf" srcId="{E41446A9-BDDF-42A7-B26A-929F0B96FDDA}" destId="{C85AD98D-A027-4C0E-ACA1-BD171D78163C}" srcOrd="0" destOrd="3" presId="urn:microsoft.com/office/officeart/2016/7/layout/RepeatingBendingProcessNew"/>
    <dgm:cxn modelId="{84ADEF8D-7E53-4D66-B1A3-CE2E6A14B91B}" srcId="{47A5729E-1F07-4B38-A491-ADFB281E069F}" destId="{6BD16B23-F73C-41C2-BD6F-79F6D65BF402}" srcOrd="0" destOrd="0" parTransId="{07162DF9-40F3-47DE-92DC-0EAC218A2DA0}" sibTransId="{A151FF81-FFF0-480E-B176-8378742B6332}"/>
    <dgm:cxn modelId="{3D256C90-CC0D-485B-A2CA-1490092AD0FC}" srcId="{6BD16B23-F73C-41C2-BD6F-79F6D65BF402}" destId="{985F4407-BB10-4D9A-82AC-76CA1EC1696A}" srcOrd="0" destOrd="0" parTransId="{95AF81E5-1345-4F34-BE6E-485FE7A00195}" sibTransId="{78321793-0E3D-47F8-B295-5B61D0D84F65}"/>
    <dgm:cxn modelId="{96BD8AA0-6A8E-49CD-B0A9-F8EC30F89EE1}" type="presOf" srcId="{1D324956-0550-4A47-AC44-5D8F0FCF95A7}" destId="{C85AD98D-A027-4C0E-ACA1-BD171D78163C}" srcOrd="0" destOrd="6" presId="urn:microsoft.com/office/officeart/2016/7/layout/RepeatingBendingProcessNew"/>
    <dgm:cxn modelId="{A85858B5-F210-48E0-BFEC-2C34AEBDFF85}" type="presOf" srcId="{985F4407-BB10-4D9A-82AC-76CA1EC1696A}" destId="{C85AD98D-A027-4C0E-ACA1-BD171D78163C}" srcOrd="0" destOrd="1" presId="urn:microsoft.com/office/officeart/2016/7/layout/RepeatingBendingProcessNew"/>
    <dgm:cxn modelId="{0FA812C9-8422-4619-B309-E51D9369EBEB}" type="presOf" srcId="{47A5729E-1F07-4B38-A491-ADFB281E069F}" destId="{2FC219F6-AC45-4ADE-8F8A-5CE79A88C997}" srcOrd="0" destOrd="0" presId="urn:microsoft.com/office/officeart/2016/7/layout/RepeatingBendingProcessNew"/>
    <dgm:cxn modelId="{432E6AE5-071B-464F-A18D-2817A9D39923}" type="presOf" srcId="{C017DD79-FFAB-4715-8BD1-009C18E1C126}" destId="{C85AD98D-A027-4C0E-ACA1-BD171D78163C}" srcOrd="0" destOrd="2" presId="urn:microsoft.com/office/officeart/2016/7/layout/RepeatingBendingProcessNew"/>
    <dgm:cxn modelId="{BA11DAF6-E2D6-4CE4-A7BA-90C217216D02}" srcId="{6BD16B23-F73C-41C2-BD6F-79F6D65BF402}" destId="{E41446A9-BDDF-42A7-B26A-929F0B96FDDA}" srcOrd="2" destOrd="0" parTransId="{35E0F66C-1CDB-4EA6-985A-3594CDDABB77}" sibTransId="{87CAB72A-0B1B-4CF3-B4B4-4B65E1575C17}"/>
    <dgm:cxn modelId="{E88F7BF7-2103-4804-9EF0-18306BC7CA3F}" type="presOf" srcId="{6BD16B23-F73C-41C2-BD6F-79F6D65BF402}" destId="{C85AD98D-A027-4C0E-ACA1-BD171D78163C}" srcOrd="0" destOrd="0" presId="urn:microsoft.com/office/officeart/2016/7/layout/RepeatingBendingProcessNew"/>
    <dgm:cxn modelId="{AA980E31-EE48-4FE9-834F-4AC68BB4C1CA}" type="presParOf" srcId="{2FC219F6-AC45-4ADE-8F8A-5CE79A88C997}" destId="{C85AD98D-A027-4C0E-ACA1-BD171D78163C}" srcOrd="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634439-E1FF-44CE-A89F-2404051DC2F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9B92B77-19D7-42BD-A13A-4A25734ABA77}">
      <dgm:prSet/>
      <dgm:spPr/>
      <dgm:t>
        <a:bodyPr/>
        <a:lstStyle/>
        <a:p>
          <a:pPr>
            <a:lnSpc>
              <a:spcPct val="100000"/>
            </a:lnSpc>
          </a:pPr>
          <a:r>
            <a:rPr lang="en-US" dirty="0"/>
            <a:t>Teri Dakuginow – Grants Manager Teresa.Dakuginow@allentownpa.gov</a:t>
          </a:r>
        </a:p>
      </dgm:t>
    </dgm:pt>
    <dgm:pt modelId="{D1A049B4-399F-4B42-B423-9DE19D09C3D1}" type="parTrans" cxnId="{89309C89-67F8-4B15-B6D5-D58ACC2A3EB8}">
      <dgm:prSet/>
      <dgm:spPr/>
      <dgm:t>
        <a:bodyPr/>
        <a:lstStyle/>
        <a:p>
          <a:endParaRPr lang="en-US"/>
        </a:p>
      </dgm:t>
    </dgm:pt>
    <dgm:pt modelId="{5D93E003-687E-4770-A901-A3600626C577}" type="sibTrans" cxnId="{89309C89-67F8-4B15-B6D5-D58ACC2A3EB8}">
      <dgm:prSet/>
      <dgm:spPr/>
      <dgm:t>
        <a:bodyPr/>
        <a:lstStyle/>
        <a:p>
          <a:endParaRPr lang="en-US"/>
        </a:p>
      </dgm:t>
    </dgm:pt>
    <dgm:pt modelId="{443790AA-1F03-496F-80DA-DB4AFBD2AE75}">
      <dgm:prSet/>
      <dgm:spPr/>
      <dgm:t>
        <a:bodyPr/>
        <a:lstStyle/>
        <a:p>
          <a:pPr>
            <a:lnSpc>
              <a:spcPct val="100000"/>
            </a:lnSpc>
          </a:pPr>
          <a:r>
            <a:rPr lang="en-US" dirty="0"/>
            <a:t>Austin Knudsen – austin.knudsen@mbakerintl.com</a:t>
          </a:r>
        </a:p>
      </dgm:t>
    </dgm:pt>
    <dgm:pt modelId="{5C8A32E8-A72D-4F07-986C-0FF22A68E5C5}" type="parTrans" cxnId="{918111ED-D11C-4407-96AD-07231D26C583}">
      <dgm:prSet/>
      <dgm:spPr/>
      <dgm:t>
        <a:bodyPr/>
        <a:lstStyle/>
        <a:p>
          <a:endParaRPr lang="en-US"/>
        </a:p>
      </dgm:t>
    </dgm:pt>
    <dgm:pt modelId="{D2A968B5-9D4B-41AE-8768-5AFC0512C0B5}" type="sibTrans" cxnId="{918111ED-D11C-4407-96AD-07231D26C583}">
      <dgm:prSet/>
      <dgm:spPr/>
      <dgm:t>
        <a:bodyPr/>
        <a:lstStyle/>
        <a:p>
          <a:endParaRPr lang="en-US"/>
        </a:p>
      </dgm:t>
    </dgm:pt>
    <dgm:pt modelId="{A071D6D5-E977-461F-A0DC-20E43DD7BEB9}" type="pres">
      <dgm:prSet presAssocID="{B1634439-E1FF-44CE-A89F-2404051DC2FB}" presName="root" presStyleCnt="0">
        <dgm:presLayoutVars>
          <dgm:dir/>
          <dgm:resizeHandles val="exact"/>
        </dgm:presLayoutVars>
      </dgm:prSet>
      <dgm:spPr/>
    </dgm:pt>
    <dgm:pt modelId="{F96C84AA-12E0-4F40-B5F3-1FDCB2B128BB}" type="pres">
      <dgm:prSet presAssocID="{E9B92B77-19D7-42BD-A13A-4A25734ABA77}" presName="compNode" presStyleCnt="0"/>
      <dgm:spPr/>
    </dgm:pt>
    <dgm:pt modelId="{236F775C-28F6-482C-8B34-55322919BC9B}" type="pres">
      <dgm:prSet presAssocID="{E9B92B77-19D7-42BD-A13A-4A25734ABA77}" presName="bgRect" presStyleLbl="bgShp" presStyleIdx="0" presStyleCnt="2"/>
      <dgm:spPr/>
    </dgm:pt>
    <dgm:pt modelId="{51AB552C-6AC5-4A5C-936B-19EE0339EB2B}" type="pres">
      <dgm:prSet presAssocID="{E9B92B77-19D7-42BD-A13A-4A25734ABA7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DC5F0CDD-2861-428B-A1DE-385EAF85778C}" type="pres">
      <dgm:prSet presAssocID="{E9B92B77-19D7-42BD-A13A-4A25734ABA77}" presName="spaceRect" presStyleCnt="0"/>
      <dgm:spPr/>
    </dgm:pt>
    <dgm:pt modelId="{0C503977-7CF5-40B9-B3A6-70C667218736}" type="pres">
      <dgm:prSet presAssocID="{E9B92B77-19D7-42BD-A13A-4A25734ABA77}" presName="parTx" presStyleLbl="revTx" presStyleIdx="0" presStyleCnt="2">
        <dgm:presLayoutVars>
          <dgm:chMax val="0"/>
          <dgm:chPref val="0"/>
        </dgm:presLayoutVars>
      </dgm:prSet>
      <dgm:spPr/>
    </dgm:pt>
    <dgm:pt modelId="{A97C515A-153C-43FE-8F18-22B57727C67E}" type="pres">
      <dgm:prSet presAssocID="{5D93E003-687E-4770-A901-A3600626C577}" presName="sibTrans" presStyleCnt="0"/>
      <dgm:spPr/>
    </dgm:pt>
    <dgm:pt modelId="{04054CB8-4F48-48B3-9268-08D477378A98}" type="pres">
      <dgm:prSet presAssocID="{443790AA-1F03-496F-80DA-DB4AFBD2AE75}" presName="compNode" presStyleCnt="0"/>
      <dgm:spPr/>
    </dgm:pt>
    <dgm:pt modelId="{AAE58EA2-5519-4E0B-BF79-3EE50C791CB5}" type="pres">
      <dgm:prSet presAssocID="{443790AA-1F03-496F-80DA-DB4AFBD2AE75}" presName="bgRect" presStyleLbl="bgShp" presStyleIdx="1" presStyleCnt="2"/>
      <dgm:spPr/>
    </dgm:pt>
    <dgm:pt modelId="{3367C742-D2DF-4ED6-98DB-24668A6533FC}" type="pres">
      <dgm:prSet presAssocID="{443790AA-1F03-496F-80DA-DB4AFBD2AE7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nvelope outline"/>
        </a:ext>
      </dgm:extLst>
    </dgm:pt>
    <dgm:pt modelId="{A6B88D0A-5B1E-431B-A5D9-5205C158CDB7}" type="pres">
      <dgm:prSet presAssocID="{443790AA-1F03-496F-80DA-DB4AFBD2AE75}" presName="spaceRect" presStyleCnt="0"/>
      <dgm:spPr/>
    </dgm:pt>
    <dgm:pt modelId="{454E47DD-A366-4721-8DE8-D4F2CF2ABFDD}" type="pres">
      <dgm:prSet presAssocID="{443790AA-1F03-496F-80DA-DB4AFBD2AE75}" presName="parTx" presStyleLbl="revTx" presStyleIdx="1" presStyleCnt="2">
        <dgm:presLayoutVars>
          <dgm:chMax val="0"/>
          <dgm:chPref val="0"/>
        </dgm:presLayoutVars>
      </dgm:prSet>
      <dgm:spPr/>
    </dgm:pt>
  </dgm:ptLst>
  <dgm:cxnLst>
    <dgm:cxn modelId="{A4E2E708-68A0-4C4F-A474-BCEA3EC7D654}" type="presOf" srcId="{443790AA-1F03-496F-80DA-DB4AFBD2AE75}" destId="{454E47DD-A366-4721-8DE8-D4F2CF2ABFDD}" srcOrd="0" destOrd="0" presId="urn:microsoft.com/office/officeart/2018/2/layout/IconVerticalSolidList"/>
    <dgm:cxn modelId="{525A802F-842F-49D6-8DAA-357CF301B752}" type="presOf" srcId="{E9B92B77-19D7-42BD-A13A-4A25734ABA77}" destId="{0C503977-7CF5-40B9-B3A6-70C667218736}" srcOrd="0" destOrd="0" presId="urn:microsoft.com/office/officeart/2018/2/layout/IconVerticalSolidList"/>
    <dgm:cxn modelId="{89309C89-67F8-4B15-B6D5-D58ACC2A3EB8}" srcId="{B1634439-E1FF-44CE-A89F-2404051DC2FB}" destId="{E9B92B77-19D7-42BD-A13A-4A25734ABA77}" srcOrd="0" destOrd="0" parTransId="{D1A049B4-399F-4B42-B423-9DE19D09C3D1}" sibTransId="{5D93E003-687E-4770-A901-A3600626C577}"/>
    <dgm:cxn modelId="{F3DF6C9C-473F-425E-8492-2950CA96F40C}" type="presOf" srcId="{B1634439-E1FF-44CE-A89F-2404051DC2FB}" destId="{A071D6D5-E977-461F-A0DC-20E43DD7BEB9}" srcOrd="0" destOrd="0" presId="urn:microsoft.com/office/officeart/2018/2/layout/IconVerticalSolidList"/>
    <dgm:cxn modelId="{918111ED-D11C-4407-96AD-07231D26C583}" srcId="{B1634439-E1FF-44CE-A89F-2404051DC2FB}" destId="{443790AA-1F03-496F-80DA-DB4AFBD2AE75}" srcOrd="1" destOrd="0" parTransId="{5C8A32E8-A72D-4F07-986C-0FF22A68E5C5}" sibTransId="{D2A968B5-9D4B-41AE-8768-5AFC0512C0B5}"/>
    <dgm:cxn modelId="{0321E555-0F5B-451D-A16F-3EF8C015D174}" type="presParOf" srcId="{A071D6D5-E977-461F-A0DC-20E43DD7BEB9}" destId="{F96C84AA-12E0-4F40-B5F3-1FDCB2B128BB}" srcOrd="0" destOrd="0" presId="urn:microsoft.com/office/officeart/2018/2/layout/IconVerticalSolidList"/>
    <dgm:cxn modelId="{0901E645-7534-4C74-9705-B0659E03290A}" type="presParOf" srcId="{F96C84AA-12E0-4F40-B5F3-1FDCB2B128BB}" destId="{236F775C-28F6-482C-8B34-55322919BC9B}" srcOrd="0" destOrd="0" presId="urn:microsoft.com/office/officeart/2018/2/layout/IconVerticalSolidList"/>
    <dgm:cxn modelId="{97F59867-ABDB-4A32-9B7B-8141F8A99E52}" type="presParOf" srcId="{F96C84AA-12E0-4F40-B5F3-1FDCB2B128BB}" destId="{51AB552C-6AC5-4A5C-936B-19EE0339EB2B}" srcOrd="1" destOrd="0" presId="urn:microsoft.com/office/officeart/2018/2/layout/IconVerticalSolidList"/>
    <dgm:cxn modelId="{807FC716-E45F-48D5-B02D-2AE187B906E2}" type="presParOf" srcId="{F96C84AA-12E0-4F40-B5F3-1FDCB2B128BB}" destId="{DC5F0CDD-2861-428B-A1DE-385EAF85778C}" srcOrd="2" destOrd="0" presId="urn:microsoft.com/office/officeart/2018/2/layout/IconVerticalSolidList"/>
    <dgm:cxn modelId="{D9FA1C36-7299-4FCE-BB6C-BECC358ED37D}" type="presParOf" srcId="{F96C84AA-12E0-4F40-B5F3-1FDCB2B128BB}" destId="{0C503977-7CF5-40B9-B3A6-70C667218736}" srcOrd="3" destOrd="0" presId="urn:microsoft.com/office/officeart/2018/2/layout/IconVerticalSolidList"/>
    <dgm:cxn modelId="{F1E133BC-4751-4FE0-95F9-79E31894DA5D}" type="presParOf" srcId="{A071D6D5-E977-461F-A0DC-20E43DD7BEB9}" destId="{A97C515A-153C-43FE-8F18-22B57727C67E}" srcOrd="1" destOrd="0" presId="urn:microsoft.com/office/officeart/2018/2/layout/IconVerticalSolidList"/>
    <dgm:cxn modelId="{95A2F8FE-958D-487D-AFAE-0F0A71AA94B2}" type="presParOf" srcId="{A071D6D5-E977-461F-A0DC-20E43DD7BEB9}" destId="{04054CB8-4F48-48B3-9268-08D477378A98}" srcOrd="2" destOrd="0" presId="urn:microsoft.com/office/officeart/2018/2/layout/IconVerticalSolidList"/>
    <dgm:cxn modelId="{5DDA6FE7-DEBB-48BF-8880-0710ED782B09}" type="presParOf" srcId="{04054CB8-4F48-48B3-9268-08D477378A98}" destId="{AAE58EA2-5519-4E0B-BF79-3EE50C791CB5}" srcOrd="0" destOrd="0" presId="urn:microsoft.com/office/officeart/2018/2/layout/IconVerticalSolidList"/>
    <dgm:cxn modelId="{ADE767C5-54D7-477C-A88B-AA6A369A3344}" type="presParOf" srcId="{04054CB8-4F48-48B3-9268-08D477378A98}" destId="{3367C742-D2DF-4ED6-98DB-24668A6533FC}" srcOrd="1" destOrd="0" presId="urn:microsoft.com/office/officeart/2018/2/layout/IconVerticalSolidList"/>
    <dgm:cxn modelId="{EDDEA6BD-2159-4B1A-AC26-E659F5F0921B}" type="presParOf" srcId="{04054CB8-4F48-48B3-9268-08D477378A98}" destId="{A6B88D0A-5B1E-431B-A5D9-5205C158CDB7}" srcOrd="2" destOrd="0" presId="urn:microsoft.com/office/officeart/2018/2/layout/IconVerticalSolidList"/>
    <dgm:cxn modelId="{33AE3A36-E500-4AB1-9ACB-D544285FDC45}" type="presParOf" srcId="{04054CB8-4F48-48B3-9268-08D477378A98}" destId="{454E47DD-A366-4721-8DE8-D4F2CF2ABFD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727EA-D1A2-4C9B-BC36-EAEEBDD6BFF7}">
      <dsp:nvSpPr>
        <dsp:cNvPr id="0" name=""/>
        <dsp:cNvSpPr/>
      </dsp:nvSpPr>
      <dsp:spPr>
        <a:xfrm>
          <a:off x="205509" y="16114"/>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9A5FB-6BFA-4989-B96E-FBF154F2A496}">
      <dsp:nvSpPr>
        <dsp:cNvPr id="0" name=""/>
        <dsp:cNvSpPr/>
      </dsp:nvSpPr>
      <dsp:spPr>
        <a:xfrm>
          <a:off x="396960" y="207566"/>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DB51A3-D31F-45D6-8902-1481284A474D}">
      <dsp:nvSpPr>
        <dsp:cNvPr id="0" name=""/>
        <dsp:cNvSpPr/>
      </dsp:nvSpPr>
      <dsp:spPr>
        <a:xfrm>
          <a:off x="1312541"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Welcome</a:t>
          </a:r>
        </a:p>
      </dsp:txBody>
      <dsp:txXfrm>
        <a:off x="1312541" y="16114"/>
        <a:ext cx="2148945" cy="911674"/>
      </dsp:txXfrm>
    </dsp:sp>
    <dsp:sp modelId="{546606FF-5352-41FE-BDC8-00BB8A83F5DE}">
      <dsp:nvSpPr>
        <dsp:cNvPr id="0" name=""/>
        <dsp:cNvSpPr/>
      </dsp:nvSpPr>
      <dsp:spPr>
        <a:xfrm>
          <a:off x="3835925" y="16114"/>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00430C-773F-4051-9F87-113A1A931B22}">
      <dsp:nvSpPr>
        <dsp:cNvPr id="0" name=""/>
        <dsp:cNvSpPr/>
      </dsp:nvSpPr>
      <dsp:spPr>
        <a:xfrm>
          <a:off x="4027376" y="207566"/>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0B4FF7-70A2-4E40-A1B2-810C91BA0D92}">
      <dsp:nvSpPr>
        <dsp:cNvPr id="0" name=""/>
        <dsp:cNvSpPr/>
      </dsp:nvSpPr>
      <dsp:spPr>
        <a:xfrm>
          <a:off x="4942957"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Purpose of Today’s Meeting</a:t>
          </a:r>
        </a:p>
      </dsp:txBody>
      <dsp:txXfrm>
        <a:off x="4942957" y="16114"/>
        <a:ext cx="2148945" cy="911674"/>
      </dsp:txXfrm>
    </dsp:sp>
    <dsp:sp modelId="{0A909BC9-C2FC-475B-AE7C-BA68A4429704}">
      <dsp:nvSpPr>
        <dsp:cNvPr id="0" name=""/>
        <dsp:cNvSpPr/>
      </dsp:nvSpPr>
      <dsp:spPr>
        <a:xfrm>
          <a:off x="7466341" y="16114"/>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9477D9-E846-4952-92EE-5B37EFF85A34}">
      <dsp:nvSpPr>
        <dsp:cNvPr id="0" name=""/>
        <dsp:cNvSpPr/>
      </dsp:nvSpPr>
      <dsp:spPr>
        <a:xfrm>
          <a:off x="7657792" y="207566"/>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B06F5A-4BB8-43CA-BE97-E4D000172A55}">
      <dsp:nvSpPr>
        <dsp:cNvPr id="0" name=""/>
        <dsp:cNvSpPr/>
      </dsp:nvSpPr>
      <dsp:spPr>
        <a:xfrm>
          <a:off x="8573374" y="16114"/>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What is a Consolidated Plan?</a:t>
          </a:r>
        </a:p>
      </dsp:txBody>
      <dsp:txXfrm>
        <a:off x="8573374" y="16114"/>
        <a:ext cx="2148945" cy="911674"/>
      </dsp:txXfrm>
    </dsp:sp>
    <dsp:sp modelId="{5398588E-7464-47FC-9B80-C0ED71C48C28}">
      <dsp:nvSpPr>
        <dsp:cNvPr id="0" name=""/>
        <dsp:cNvSpPr/>
      </dsp:nvSpPr>
      <dsp:spPr>
        <a:xfrm>
          <a:off x="205509" y="1640565"/>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37EF80-B4B8-4FA9-B530-9E94CDF54DBE}">
      <dsp:nvSpPr>
        <dsp:cNvPr id="0" name=""/>
        <dsp:cNvSpPr/>
      </dsp:nvSpPr>
      <dsp:spPr>
        <a:xfrm>
          <a:off x="396960" y="1832017"/>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425868-FEED-4168-887B-A71A12785632}">
      <dsp:nvSpPr>
        <dsp:cNvPr id="0" name=""/>
        <dsp:cNvSpPr/>
      </dsp:nvSpPr>
      <dsp:spPr>
        <a:xfrm>
          <a:off x="1312541"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An Overview of the federally-required Consolidated Planning process and Timeline</a:t>
          </a:r>
        </a:p>
      </dsp:txBody>
      <dsp:txXfrm>
        <a:off x="1312541" y="1640565"/>
        <a:ext cx="2148945" cy="911674"/>
      </dsp:txXfrm>
    </dsp:sp>
    <dsp:sp modelId="{5A9506F0-61F1-4547-9D18-B0EA976856C8}">
      <dsp:nvSpPr>
        <dsp:cNvPr id="0" name=""/>
        <dsp:cNvSpPr/>
      </dsp:nvSpPr>
      <dsp:spPr>
        <a:xfrm>
          <a:off x="3835925" y="1640565"/>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14553F-EE6A-4662-B4E1-2C771AB5565F}">
      <dsp:nvSpPr>
        <dsp:cNvPr id="0" name=""/>
        <dsp:cNvSpPr/>
      </dsp:nvSpPr>
      <dsp:spPr>
        <a:xfrm>
          <a:off x="4027376" y="1832017"/>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4BA5BE-FFB5-48E2-8EDA-4B9CDA338EAE}">
      <dsp:nvSpPr>
        <dsp:cNvPr id="0" name=""/>
        <dsp:cNvSpPr/>
      </dsp:nvSpPr>
      <dsp:spPr>
        <a:xfrm>
          <a:off x="4942957"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Public Participation, stakeholders, and how to Participate and give input</a:t>
          </a:r>
        </a:p>
      </dsp:txBody>
      <dsp:txXfrm>
        <a:off x="4942957" y="1640565"/>
        <a:ext cx="2148945" cy="911674"/>
      </dsp:txXfrm>
    </dsp:sp>
    <dsp:sp modelId="{C73E4365-E449-4B38-94A5-FD630FF71CFE}">
      <dsp:nvSpPr>
        <dsp:cNvPr id="0" name=""/>
        <dsp:cNvSpPr/>
      </dsp:nvSpPr>
      <dsp:spPr>
        <a:xfrm>
          <a:off x="7466341" y="1640565"/>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ADE73-DE55-4154-97A2-0680A5902CB8}">
      <dsp:nvSpPr>
        <dsp:cNvPr id="0" name=""/>
        <dsp:cNvSpPr/>
      </dsp:nvSpPr>
      <dsp:spPr>
        <a:xfrm>
          <a:off x="7657792" y="1832017"/>
          <a:ext cx="528770" cy="5287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860992-6934-448A-AABD-61B64BD51378}">
      <dsp:nvSpPr>
        <dsp:cNvPr id="0" name=""/>
        <dsp:cNvSpPr/>
      </dsp:nvSpPr>
      <dsp:spPr>
        <a:xfrm>
          <a:off x="8573374" y="1640565"/>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Questions</a:t>
          </a:r>
        </a:p>
      </dsp:txBody>
      <dsp:txXfrm>
        <a:off x="8573374" y="1640565"/>
        <a:ext cx="2148945" cy="911674"/>
      </dsp:txXfrm>
    </dsp:sp>
    <dsp:sp modelId="{8730FF68-44F4-4A08-B0E7-B7AC844EE51D}">
      <dsp:nvSpPr>
        <dsp:cNvPr id="0" name=""/>
        <dsp:cNvSpPr/>
      </dsp:nvSpPr>
      <dsp:spPr>
        <a:xfrm>
          <a:off x="205509" y="3265016"/>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6BE33-08D3-4BC2-89C3-4AEF8BA2E4E1}">
      <dsp:nvSpPr>
        <dsp:cNvPr id="0" name=""/>
        <dsp:cNvSpPr/>
      </dsp:nvSpPr>
      <dsp:spPr>
        <a:xfrm>
          <a:off x="396960" y="3456467"/>
          <a:ext cx="528770" cy="52877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DA6B92-F3C5-4432-86B2-4DD6B25F555F}">
      <dsp:nvSpPr>
        <dsp:cNvPr id="0" name=""/>
        <dsp:cNvSpPr/>
      </dsp:nvSpPr>
      <dsp:spPr>
        <a:xfrm>
          <a:off x="1312541" y="3265016"/>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Conclusion</a:t>
          </a:r>
        </a:p>
      </dsp:txBody>
      <dsp:txXfrm>
        <a:off x="1312541" y="3265016"/>
        <a:ext cx="2148945" cy="911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E0802-DBF8-40CC-A538-44F803006964}">
      <dsp:nvSpPr>
        <dsp:cNvPr id="0" name=""/>
        <dsp:cNvSpPr/>
      </dsp:nvSpPr>
      <dsp:spPr>
        <a:xfrm>
          <a:off x="0" y="0"/>
          <a:ext cx="9288654" cy="125784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Of the annual CDBG allocation, up to 20% can be used for planning and/or program administration. Only 15% of the total can be used to fund public services. At least 70% of all funds must be spent on qualified Low to Moderate (up to 80% of median income) persons and families.</a:t>
          </a:r>
        </a:p>
      </dsp:txBody>
      <dsp:txXfrm>
        <a:off x="36841" y="36841"/>
        <a:ext cx="7931345" cy="1184159"/>
      </dsp:txXfrm>
    </dsp:sp>
    <dsp:sp modelId="{67DA1ADB-4803-4115-91A7-3CC1B49075EE}">
      <dsp:nvSpPr>
        <dsp:cNvPr id="0" name=""/>
        <dsp:cNvSpPr/>
      </dsp:nvSpPr>
      <dsp:spPr>
        <a:xfrm>
          <a:off x="819587" y="1405061"/>
          <a:ext cx="9288654" cy="1382682"/>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To be an eligible project, it must meet both a national objective AND be an eligible activity. If the project can meet only 1 of these criteria, it is NOT eligible. The National Objectives are serving a Low to Moderate Income Area (LMA) with activities that benefit the low to moderate persons in the service area. Low to Moderate Income Persons (LMI) activities, such as residential rehabilitation or public services that provide assistance to qualified low to moderate income persons.</a:t>
          </a:r>
        </a:p>
      </dsp:txBody>
      <dsp:txXfrm>
        <a:off x="860084" y="1445558"/>
        <a:ext cx="7570476" cy="1301688"/>
      </dsp:txXfrm>
    </dsp:sp>
    <dsp:sp modelId="{8D3227F6-CB3A-4662-91CD-0C232ACC95CC}">
      <dsp:nvSpPr>
        <dsp:cNvPr id="0" name=""/>
        <dsp:cNvSpPr/>
      </dsp:nvSpPr>
      <dsp:spPr>
        <a:xfrm>
          <a:off x="1639174" y="2934963"/>
          <a:ext cx="9288654" cy="125784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Slum Blight. This designation does NOT meet the eligibility requirements for low to moderate income persons and is generally used in emergency situations when there is not other funding. In addition, eligible activities are severely restricted. Use of this objective directly affects the 70% low to moderate income expenditure requirements.</a:t>
          </a:r>
        </a:p>
      </dsp:txBody>
      <dsp:txXfrm>
        <a:off x="1676015" y="2971804"/>
        <a:ext cx="7577788" cy="1184159"/>
      </dsp:txXfrm>
    </dsp:sp>
    <dsp:sp modelId="{E3FA3EB7-C57B-448E-9EEE-C49D3A49A1AF}">
      <dsp:nvSpPr>
        <dsp:cNvPr id="0" name=""/>
        <dsp:cNvSpPr/>
      </dsp:nvSpPr>
      <dsp:spPr>
        <a:xfrm>
          <a:off x="8471057" y="953863"/>
          <a:ext cx="817596" cy="81759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655016" y="953863"/>
        <a:ext cx="449678" cy="615241"/>
      </dsp:txXfrm>
    </dsp:sp>
    <dsp:sp modelId="{2B7BACBF-377B-4381-A02D-F6532C62F058}">
      <dsp:nvSpPr>
        <dsp:cNvPr id="0" name=""/>
        <dsp:cNvSpPr/>
      </dsp:nvSpPr>
      <dsp:spPr>
        <a:xfrm>
          <a:off x="9290644" y="2412959"/>
          <a:ext cx="817596" cy="817596"/>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474603" y="2412959"/>
        <a:ext cx="449678" cy="615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AD98D-A027-4C0E-ACA1-BD171D78163C}">
      <dsp:nvSpPr>
        <dsp:cNvPr id="0" name=""/>
        <dsp:cNvSpPr/>
      </dsp:nvSpPr>
      <dsp:spPr>
        <a:xfrm>
          <a:off x="19234" y="766977"/>
          <a:ext cx="5772658" cy="414426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750" tIns="298895" rIns="284750" bIns="298895" numCol="1" spcCol="1270" anchor="t" anchorCtr="0">
          <a:noAutofit/>
        </a:bodyPr>
        <a:lstStyle/>
        <a:p>
          <a:pPr marL="0" lvl="0" indent="0" algn="l" defTabSz="1200150">
            <a:lnSpc>
              <a:spcPct val="90000"/>
            </a:lnSpc>
            <a:spcBef>
              <a:spcPct val="0"/>
            </a:spcBef>
            <a:spcAft>
              <a:spcPct val="35000"/>
            </a:spcAft>
            <a:buNone/>
          </a:pPr>
          <a:r>
            <a:rPr lang="en-US" sz="2700" kern="1200"/>
            <a:t>After completing the citizen engagement, forums, and survey – </a:t>
          </a:r>
        </a:p>
        <a:p>
          <a:pPr marL="228600" lvl="1" indent="-228600" algn="l" defTabSz="933450">
            <a:lnSpc>
              <a:spcPct val="90000"/>
            </a:lnSpc>
            <a:spcBef>
              <a:spcPct val="0"/>
            </a:spcBef>
            <a:spcAft>
              <a:spcPct val="15000"/>
            </a:spcAft>
            <a:buChar char="•"/>
          </a:pPr>
          <a:r>
            <a:rPr lang="en-US" sz="2100" kern="1200" dirty="0"/>
            <a:t>Analyze data and community input</a:t>
          </a:r>
        </a:p>
        <a:p>
          <a:pPr marL="228600" lvl="1" indent="-228600" algn="l" defTabSz="933450">
            <a:lnSpc>
              <a:spcPct val="90000"/>
            </a:lnSpc>
            <a:spcBef>
              <a:spcPct val="0"/>
            </a:spcBef>
            <a:spcAft>
              <a:spcPct val="15000"/>
            </a:spcAft>
            <a:buChar char="•"/>
          </a:pPr>
          <a:r>
            <a:rPr lang="en-US" sz="2100" kern="1200" dirty="0"/>
            <a:t>Draft Analysis of Impediments and Consolidated Plan</a:t>
          </a:r>
        </a:p>
        <a:p>
          <a:pPr marL="228600" lvl="1" indent="-228600" algn="l" defTabSz="933450">
            <a:lnSpc>
              <a:spcPct val="90000"/>
            </a:lnSpc>
            <a:spcBef>
              <a:spcPct val="0"/>
            </a:spcBef>
            <a:spcAft>
              <a:spcPct val="15000"/>
            </a:spcAft>
            <a:buChar char="•"/>
          </a:pPr>
          <a:r>
            <a:rPr lang="en-US" sz="2100" kern="1200"/>
            <a:t>To Advisory Committee for comment</a:t>
          </a:r>
        </a:p>
        <a:p>
          <a:pPr marL="228600" lvl="1" indent="-228600" algn="l" defTabSz="933450">
            <a:lnSpc>
              <a:spcPct val="90000"/>
            </a:lnSpc>
            <a:spcBef>
              <a:spcPct val="0"/>
            </a:spcBef>
            <a:spcAft>
              <a:spcPct val="15000"/>
            </a:spcAft>
            <a:buChar char="•"/>
          </a:pPr>
          <a:r>
            <a:rPr lang="en-US" sz="2100" kern="1200"/>
            <a:t>Publish the documents for Public Comment</a:t>
          </a:r>
        </a:p>
        <a:p>
          <a:pPr marL="228600" lvl="1" indent="-228600" algn="l" defTabSz="933450">
            <a:lnSpc>
              <a:spcPct val="90000"/>
            </a:lnSpc>
            <a:spcBef>
              <a:spcPct val="0"/>
            </a:spcBef>
            <a:spcAft>
              <a:spcPct val="15000"/>
            </a:spcAft>
            <a:buChar char="•"/>
          </a:pPr>
          <a:r>
            <a:rPr lang="en-US" sz="2100" kern="1200" dirty="0"/>
            <a:t>To Council for consideration of Adoption at public hearing</a:t>
          </a:r>
        </a:p>
        <a:p>
          <a:pPr marL="228600" lvl="1" indent="-228600" algn="l" defTabSz="933450">
            <a:lnSpc>
              <a:spcPct val="90000"/>
            </a:lnSpc>
            <a:spcBef>
              <a:spcPct val="0"/>
            </a:spcBef>
            <a:spcAft>
              <a:spcPct val="15000"/>
            </a:spcAft>
            <a:buChar char="•"/>
          </a:pPr>
          <a:r>
            <a:rPr lang="en-US" sz="2100" kern="1200" dirty="0"/>
            <a:t>To HUD for review and approval</a:t>
          </a:r>
        </a:p>
      </dsp:txBody>
      <dsp:txXfrm>
        <a:off x="19234" y="766977"/>
        <a:ext cx="5772658" cy="4144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F775C-28F6-482C-8B34-55322919BC9B}">
      <dsp:nvSpPr>
        <dsp:cNvPr id="0" name=""/>
        <dsp:cNvSpPr/>
      </dsp:nvSpPr>
      <dsp:spPr>
        <a:xfrm>
          <a:off x="0" y="707092"/>
          <a:ext cx="5393361"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B552C-6AC5-4A5C-936B-19EE0339EB2B}">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503977-7CF5-40B9-B3A6-70C667218736}">
      <dsp:nvSpPr>
        <dsp:cNvPr id="0" name=""/>
        <dsp:cNvSpPr/>
      </dsp:nvSpPr>
      <dsp:spPr>
        <a:xfrm>
          <a:off x="1507738" y="707092"/>
          <a:ext cx="3885622"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100000"/>
            </a:lnSpc>
            <a:spcBef>
              <a:spcPct val="0"/>
            </a:spcBef>
            <a:spcAft>
              <a:spcPct val="35000"/>
            </a:spcAft>
            <a:buNone/>
          </a:pPr>
          <a:r>
            <a:rPr lang="en-US" sz="1800" kern="1200" dirty="0"/>
            <a:t>Teri Dakuginow – Grants Manager Teresa.Dakuginow@allentownpa.gov</a:t>
          </a:r>
        </a:p>
      </dsp:txBody>
      <dsp:txXfrm>
        <a:off x="1507738" y="707092"/>
        <a:ext cx="3885622" cy="1305401"/>
      </dsp:txXfrm>
    </dsp:sp>
    <dsp:sp modelId="{AAE58EA2-5519-4E0B-BF79-3EE50C791CB5}">
      <dsp:nvSpPr>
        <dsp:cNvPr id="0" name=""/>
        <dsp:cNvSpPr/>
      </dsp:nvSpPr>
      <dsp:spPr>
        <a:xfrm>
          <a:off x="0" y="2338844"/>
          <a:ext cx="5393361"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67C742-D2DF-4ED6-98DB-24668A6533FC}">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4E47DD-A366-4721-8DE8-D4F2CF2ABFDD}">
      <dsp:nvSpPr>
        <dsp:cNvPr id="0" name=""/>
        <dsp:cNvSpPr/>
      </dsp:nvSpPr>
      <dsp:spPr>
        <a:xfrm>
          <a:off x="1507738" y="2338844"/>
          <a:ext cx="3885622"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100000"/>
            </a:lnSpc>
            <a:spcBef>
              <a:spcPct val="0"/>
            </a:spcBef>
            <a:spcAft>
              <a:spcPct val="35000"/>
            </a:spcAft>
            <a:buNone/>
          </a:pPr>
          <a:r>
            <a:rPr lang="en-US" sz="1800" kern="1200" dirty="0"/>
            <a:t>Austin Knudsen – austin.knudsen@mbakerintl.com</a:t>
          </a:r>
        </a:p>
      </dsp:txBody>
      <dsp:txXfrm>
        <a:off x="1507738" y="2338844"/>
        <a:ext cx="3885622"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1E7C-2500-FE21-824B-5A1596D4B9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7FBE8F-B07D-D036-3EB5-D3475B8B8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ED9DD8-EC45-6281-7764-33ECCA9ADE0C}"/>
              </a:ext>
            </a:extLst>
          </p:cNvPr>
          <p:cNvSpPr>
            <a:spLocks noGrp="1"/>
          </p:cNvSpPr>
          <p:nvPr>
            <p:ph type="dt" sz="half" idx="10"/>
          </p:nvPr>
        </p:nvSpPr>
        <p:spPr/>
        <p:txBody>
          <a:bodyPr/>
          <a:lstStyle/>
          <a:p>
            <a:fld id="{0AD43B59-ABFC-4513-9BAD-5060E49D2700}" type="datetimeFigureOut">
              <a:rPr lang="en-US" smtClean="0"/>
              <a:t>11/13/2024</a:t>
            </a:fld>
            <a:endParaRPr lang="en-US"/>
          </a:p>
        </p:txBody>
      </p:sp>
      <p:sp>
        <p:nvSpPr>
          <p:cNvPr id="5" name="Footer Placeholder 4">
            <a:extLst>
              <a:ext uri="{FF2B5EF4-FFF2-40B4-BE49-F238E27FC236}">
                <a16:creationId xmlns:a16="http://schemas.microsoft.com/office/drawing/2014/main" id="{F284C97E-282C-B1D6-BEF2-C2215DE2C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AFB3D-56FB-53B4-BCA4-3C06D126D8F9}"/>
              </a:ext>
            </a:extLst>
          </p:cNvPr>
          <p:cNvSpPr>
            <a:spLocks noGrp="1"/>
          </p:cNvSpPr>
          <p:nvPr>
            <p:ph type="sldNum" sz="quarter" idx="12"/>
          </p:nvPr>
        </p:nvSpPr>
        <p:spPr/>
        <p:txBody>
          <a:bodyPr/>
          <a:lstStyle/>
          <a:p>
            <a:fld id="{6AEC408B-54DD-4801-9EEF-615DD78F47EB}" type="slidenum">
              <a:rPr lang="en-US" smtClean="0"/>
              <a:t>‹#›</a:t>
            </a:fld>
            <a:endParaRPr lang="en-US"/>
          </a:p>
        </p:txBody>
      </p:sp>
    </p:spTree>
    <p:extLst>
      <p:ext uri="{BB962C8B-B14F-4D97-AF65-F5344CB8AC3E}">
        <p14:creationId xmlns:p14="http://schemas.microsoft.com/office/powerpoint/2010/main" val="53726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FEE34-3F0E-B6F9-23D8-39D22740C5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7B0CF3-8859-2678-3007-841CBD4B0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0D74F-112F-4FB7-09CF-F16A835B52F2}"/>
              </a:ext>
            </a:extLst>
          </p:cNvPr>
          <p:cNvSpPr>
            <a:spLocks noGrp="1"/>
          </p:cNvSpPr>
          <p:nvPr>
            <p:ph type="dt" sz="half" idx="10"/>
          </p:nvPr>
        </p:nvSpPr>
        <p:spPr/>
        <p:txBody>
          <a:bodyPr/>
          <a:lstStyle/>
          <a:p>
            <a:fld id="{0AD43B59-ABFC-4513-9BAD-5060E49D2700}" type="datetimeFigureOut">
              <a:rPr lang="en-US" smtClean="0"/>
              <a:t>11/13/2024</a:t>
            </a:fld>
            <a:endParaRPr lang="en-US"/>
          </a:p>
        </p:txBody>
      </p:sp>
      <p:sp>
        <p:nvSpPr>
          <p:cNvPr id="5" name="Footer Placeholder 4">
            <a:extLst>
              <a:ext uri="{FF2B5EF4-FFF2-40B4-BE49-F238E27FC236}">
                <a16:creationId xmlns:a16="http://schemas.microsoft.com/office/drawing/2014/main" id="{4690CACB-CA4E-4115-C9A3-0613C7A0D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53D1A-E468-3FDF-FC15-90FB113AC10A}"/>
              </a:ext>
            </a:extLst>
          </p:cNvPr>
          <p:cNvSpPr>
            <a:spLocks noGrp="1"/>
          </p:cNvSpPr>
          <p:nvPr>
            <p:ph type="sldNum" sz="quarter" idx="12"/>
          </p:nvPr>
        </p:nvSpPr>
        <p:spPr/>
        <p:txBody>
          <a:bodyPr/>
          <a:lstStyle/>
          <a:p>
            <a:fld id="{6AEC408B-54DD-4801-9EEF-615DD78F47EB}" type="slidenum">
              <a:rPr lang="en-US" smtClean="0"/>
              <a:t>‹#›</a:t>
            </a:fld>
            <a:endParaRPr lang="en-US"/>
          </a:p>
        </p:txBody>
      </p:sp>
    </p:spTree>
    <p:extLst>
      <p:ext uri="{BB962C8B-B14F-4D97-AF65-F5344CB8AC3E}">
        <p14:creationId xmlns:p14="http://schemas.microsoft.com/office/powerpoint/2010/main" val="353021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933A22-C015-7DBA-D52D-DF8F2FE58F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50BDFE-E4FC-A5DE-B47E-1A5B85068B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1538A-F21A-30C1-FF7A-9F635F033025}"/>
              </a:ext>
            </a:extLst>
          </p:cNvPr>
          <p:cNvSpPr>
            <a:spLocks noGrp="1"/>
          </p:cNvSpPr>
          <p:nvPr>
            <p:ph type="dt" sz="half" idx="10"/>
          </p:nvPr>
        </p:nvSpPr>
        <p:spPr/>
        <p:txBody>
          <a:bodyPr/>
          <a:lstStyle/>
          <a:p>
            <a:fld id="{0AD43B59-ABFC-4513-9BAD-5060E49D2700}" type="datetimeFigureOut">
              <a:rPr lang="en-US" smtClean="0"/>
              <a:t>11/13/2024</a:t>
            </a:fld>
            <a:endParaRPr lang="en-US"/>
          </a:p>
        </p:txBody>
      </p:sp>
      <p:sp>
        <p:nvSpPr>
          <p:cNvPr id="5" name="Footer Placeholder 4">
            <a:extLst>
              <a:ext uri="{FF2B5EF4-FFF2-40B4-BE49-F238E27FC236}">
                <a16:creationId xmlns:a16="http://schemas.microsoft.com/office/drawing/2014/main" id="{45C4AE3D-A1DF-3BE7-3DE6-EF26DA94A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8BFB0-E201-5378-2DF5-87AE90830F33}"/>
              </a:ext>
            </a:extLst>
          </p:cNvPr>
          <p:cNvSpPr>
            <a:spLocks noGrp="1"/>
          </p:cNvSpPr>
          <p:nvPr>
            <p:ph type="sldNum" sz="quarter" idx="12"/>
          </p:nvPr>
        </p:nvSpPr>
        <p:spPr/>
        <p:txBody>
          <a:bodyPr/>
          <a:lstStyle/>
          <a:p>
            <a:fld id="{6AEC408B-54DD-4801-9EEF-615DD78F47EB}" type="slidenum">
              <a:rPr lang="en-US" smtClean="0"/>
              <a:t>‹#›</a:t>
            </a:fld>
            <a:endParaRPr lang="en-US"/>
          </a:p>
        </p:txBody>
      </p:sp>
    </p:spTree>
    <p:extLst>
      <p:ext uri="{BB962C8B-B14F-4D97-AF65-F5344CB8AC3E}">
        <p14:creationId xmlns:p14="http://schemas.microsoft.com/office/powerpoint/2010/main" val="61493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D3EA-6FB8-B94C-D23F-846BFC3C86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A65A8B-655A-3B00-6D33-93BEAF5731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1B1C7-0487-A99D-2B82-3BAA54A2A308}"/>
              </a:ext>
            </a:extLst>
          </p:cNvPr>
          <p:cNvSpPr>
            <a:spLocks noGrp="1"/>
          </p:cNvSpPr>
          <p:nvPr>
            <p:ph type="dt" sz="half" idx="10"/>
          </p:nvPr>
        </p:nvSpPr>
        <p:spPr/>
        <p:txBody>
          <a:bodyPr/>
          <a:lstStyle/>
          <a:p>
            <a:fld id="{0AD43B59-ABFC-4513-9BAD-5060E49D2700}" type="datetimeFigureOut">
              <a:rPr lang="en-US" smtClean="0"/>
              <a:t>11/13/2024</a:t>
            </a:fld>
            <a:endParaRPr lang="en-US"/>
          </a:p>
        </p:txBody>
      </p:sp>
      <p:sp>
        <p:nvSpPr>
          <p:cNvPr id="5" name="Footer Placeholder 4">
            <a:extLst>
              <a:ext uri="{FF2B5EF4-FFF2-40B4-BE49-F238E27FC236}">
                <a16:creationId xmlns:a16="http://schemas.microsoft.com/office/drawing/2014/main" id="{448B2C44-40E4-9BD1-FA75-43858CBC9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8F71B-A2A0-9CA9-54CB-3BCA539C3BD4}"/>
              </a:ext>
            </a:extLst>
          </p:cNvPr>
          <p:cNvSpPr>
            <a:spLocks noGrp="1"/>
          </p:cNvSpPr>
          <p:nvPr>
            <p:ph type="sldNum" sz="quarter" idx="12"/>
          </p:nvPr>
        </p:nvSpPr>
        <p:spPr/>
        <p:txBody>
          <a:bodyPr/>
          <a:lstStyle/>
          <a:p>
            <a:fld id="{6AEC408B-54DD-4801-9EEF-615DD78F47EB}" type="slidenum">
              <a:rPr lang="en-US" smtClean="0"/>
              <a:t>‹#›</a:t>
            </a:fld>
            <a:endParaRPr lang="en-US"/>
          </a:p>
        </p:txBody>
      </p:sp>
    </p:spTree>
    <p:extLst>
      <p:ext uri="{BB962C8B-B14F-4D97-AF65-F5344CB8AC3E}">
        <p14:creationId xmlns:p14="http://schemas.microsoft.com/office/powerpoint/2010/main" val="108640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E45C-2AF3-57E5-66F0-16E05478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018B0A-638C-7E3D-BF2A-107001EB7D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39521F-63C7-4C6B-5D06-8F3473F55EC2}"/>
              </a:ext>
            </a:extLst>
          </p:cNvPr>
          <p:cNvSpPr>
            <a:spLocks noGrp="1"/>
          </p:cNvSpPr>
          <p:nvPr>
            <p:ph type="dt" sz="half" idx="10"/>
          </p:nvPr>
        </p:nvSpPr>
        <p:spPr/>
        <p:txBody>
          <a:bodyPr/>
          <a:lstStyle/>
          <a:p>
            <a:fld id="{0AD43B59-ABFC-4513-9BAD-5060E49D2700}" type="datetimeFigureOut">
              <a:rPr lang="en-US" smtClean="0"/>
              <a:t>11/13/2024</a:t>
            </a:fld>
            <a:endParaRPr lang="en-US"/>
          </a:p>
        </p:txBody>
      </p:sp>
      <p:sp>
        <p:nvSpPr>
          <p:cNvPr id="5" name="Footer Placeholder 4">
            <a:extLst>
              <a:ext uri="{FF2B5EF4-FFF2-40B4-BE49-F238E27FC236}">
                <a16:creationId xmlns:a16="http://schemas.microsoft.com/office/drawing/2014/main" id="{DA1AAA3D-A2C4-41AD-05EE-F8853049F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66648-B4DF-FF12-A2B0-0D3F650FF36E}"/>
              </a:ext>
            </a:extLst>
          </p:cNvPr>
          <p:cNvSpPr>
            <a:spLocks noGrp="1"/>
          </p:cNvSpPr>
          <p:nvPr>
            <p:ph type="sldNum" sz="quarter" idx="12"/>
          </p:nvPr>
        </p:nvSpPr>
        <p:spPr/>
        <p:txBody>
          <a:bodyPr/>
          <a:lstStyle/>
          <a:p>
            <a:fld id="{6AEC408B-54DD-4801-9EEF-615DD78F47EB}" type="slidenum">
              <a:rPr lang="en-US" smtClean="0"/>
              <a:t>‹#›</a:t>
            </a:fld>
            <a:endParaRPr lang="en-US"/>
          </a:p>
        </p:txBody>
      </p:sp>
    </p:spTree>
    <p:extLst>
      <p:ext uri="{BB962C8B-B14F-4D97-AF65-F5344CB8AC3E}">
        <p14:creationId xmlns:p14="http://schemas.microsoft.com/office/powerpoint/2010/main" val="40491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79D2-23A3-47DA-B7B1-7E8B97E4C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7CD62F-DD09-55FA-EE34-8C2638ED90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3790FD-2C0E-DDF6-DD4E-83D58B68B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DD64FB-59F4-0386-9EAF-A28BAFC45A96}"/>
              </a:ext>
            </a:extLst>
          </p:cNvPr>
          <p:cNvSpPr>
            <a:spLocks noGrp="1"/>
          </p:cNvSpPr>
          <p:nvPr>
            <p:ph type="dt" sz="half" idx="10"/>
          </p:nvPr>
        </p:nvSpPr>
        <p:spPr/>
        <p:txBody>
          <a:bodyPr/>
          <a:lstStyle/>
          <a:p>
            <a:fld id="{0AD43B59-ABFC-4513-9BAD-5060E49D2700}" type="datetimeFigureOut">
              <a:rPr lang="en-US" smtClean="0"/>
              <a:t>11/13/2024</a:t>
            </a:fld>
            <a:endParaRPr lang="en-US"/>
          </a:p>
        </p:txBody>
      </p:sp>
      <p:sp>
        <p:nvSpPr>
          <p:cNvPr id="6" name="Footer Placeholder 5">
            <a:extLst>
              <a:ext uri="{FF2B5EF4-FFF2-40B4-BE49-F238E27FC236}">
                <a16:creationId xmlns:a16="http://schemas.microsoft.com/office/drawing/2014/main" id="{602D7C2A-A1C4-D5CF-3737-C5E3FCE48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D31734-D7E1-3EF8-92A8-AD1BE13AE405}"/>
              </a:ext>
            </a:extLst>
          </p:cNvPr>
          <p:cNvSpPr>
            <a:spLocks noGrp="1"/>
          </p:cNvSpPr>
          <p:nvPr>
            <p:ph type="sldNum" sz="quarter" idx="12"/>
          </p:nvPr>
        </p:nvSpPr>
        <p:spPr/>
        <p:txBody>
          <a:bodyPr/>
          <a:lstStyle/>
          <a:p>
            <a:fld id="{6AEC408B-54DD-4801-9EEF-615DD78F47EB}" type="slidenum">
              <a:rPr lang="en-US" smtClean="0"/>
              <a:t>‹#›</a:t>
            </a:fld>
            <a:endParaRPr lang="en-US"/>
          </a:p>
        </p:txBody>
      </p:sp>
    </p:spTree>
    <p:extLst>
      <p:ext uri="{BB962C8B-B14F-4D97-AF65-F5344CB8AC3E}">
        <p14:creationId xmlns:p14="http://schemas.microsoft.com/office/powerpoint/2010/main" val="241905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6225-62B1-4FCB-82F2-E9564B9DC1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A154D-FFF8-3005-1AED-F545B25702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6E8D38-3BB2-B4C4-B89A-1D59483CC6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1758E6-096B-678D-A828-4B539EBB07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223D47-3C98-C39A-62C2-4DD07B7E4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CD388-ED59-38ED-6B61-EF9AF052429C}"/>
              </a:ext>
            </a:extLst>
          </p:cNvPr>
          <p:cNvSpPr>
            <a:spLocks noGrp="1"/>
          </p:cNvSpPr>
          <p:nvPr>
            <p:ph type="dt" sz="half" idx="10"/>
          </p:nvPr>
        </p:nvSpPr>
        <p:spPr/>
        <p:txBody>
          <a:bodyPr/>
          <a:lstStyle/>
          <a:p>
            <a:fld id="{0AD43B59-ABFC-4513-9BAD-5060E49D2700}" type="datetimeFigureOut">
              <a:rPr lang="en-US" smtClean="0"/>
              <a:t>11/13/2024</a:t>
            </a:fld>
            <a:endParaRPr lang="en-US"/>
          </a:p>
        </p:txBody>
      </p:sp>
      <p:sp>
        <p:nvSpPr>
          <p:cNvPr id="8" name="Footer Placeholder 7">
            <a:extLst>
              <a:ext uri="{FF2B5EF4-FFF2-40B4-BE49-F238E27FC236}">
                <a16:creationId xmlns:a16="http://schemas.microsoft.com/office/drawing/2014/main" id="{E6AC509E-1DDB-E494-64D1-CE27E3A11F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6C419E-A526-CAA9-B826-5BFE0BAD1D76}"/>
              </a:ext>
            </a:extLst>
          </p:cNvPr>
          <p:cNvSpPr>
            <a:spLocks noGrp="1"/>
          </p:cNvSpPr>
          <p:nvPr>
            <p:ph type="sldNum" sz="quarter" idx="12"/>
          </p:nvPr>
        </p:nvSpPr>
        <p:spPr/>
        <p:txBody>
          <a:bodyPr/>
          <a:lstStyle/>
          <a:p>
            <a:fld id="{6AEC408B-54DD-4801-9EEF-615DD78F47EB}" type="slidenum">
              <a:rPr lang="en-US" smtClean="0"/>
              <a:t>‹#›</a:t>
            </a:fld>
            <a:endParaRPr lang="en-US"/>
          </a:p>
        </p:txBody>
      </p:sp>
    </p:spTree>
    <p:extLst>
      <p:ext uri="{BB962C8B-B14F-4D97-AF65-F5344CB8AC3E}">
        <p14:creationId xmlns:p14="http://schemas.microsoft.com/office/powerpoint/2010/main" val="154272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EB82E-251E-C6E6-658D-DADF3C8ACC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CFEB0B-F3E1-9C49-0D56-F14A368101F3}"/>
              </a:ext>
            </a:extLst>
          </p:cNvPr>
          <p:cNvSpPr>
            <a:spLocks noGrp="1"/>
          </p:cNvSpPr>
          <p:nvPr>
            <p:ph type="dt" sz="half" idx="10"/>
          </p:nvPr>
        </p:nvSpPr>
        <p:spPr/>
        <p:txBody>
          <a:bodyPr/>
          <a:lstStyle/>
          <a:p>
            <a:fld id="{0AD43B59-ABFC-4513-9BAD-5060E49D2700}" type="datetimeFigureOut">
              <a:rPr lang="en-US" smtClean="0"/>
              <a:t>11/13/2024</a:t>
            </a:fld>
            <a:endParaRPr lang="en-US"/>
          </a:p>
        </p:txBody>
      </p:sp>
      <p:sp>
        <p:nvSpPr>
          <p:cNvPr id="4" name="Footer Placeholder 3">
            <a:extLst>
              <a:ext uri="{FF2B5EF4-FFF2-40B4-BE49-F238E27FC236}">
                <a16:creationId xmlns:a16="http://schemas.microsoft.com/office/drawing/2014/main" id="{1068E4EF-2D5E-6C73-70E7-792A0718FC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E5E7F2-3BF5-1F48-F79E-3570C76665D5}"/>
              </a:ext>
            </a:extLst>
          </p:cNvPr>
          <p:cNvSpPr>
            <a:spLocks noGrp="1"/>
          </p:cNvSpPr>
          <p:nvPr>
            <p:ph type="sldNum" sz="quarter" idx="12"/>
          </p:nvPr>
        </p:nvSpPr>
        <p:spPr/>
        <p:txBody>
          <a:bodyPr/>
          <a:lstStyle/>
          <a:p>
            <a:fld id="{6AEC408B-54DD-4801-9EEF-615DD78F47EB}" type="slidenum">
              <a:rPr lang="en-US" smtClean="0"/>
              <a:t>‹#›</a:t>
            </a:fld>
            <a:endParaRPr lang="en-US"/>
          </a:p>
        </p:txBody>
      </p:sp>
    </p:spTree>
    <p:extLst>
      <p:ext uri="{BB962C8B-B14F-4D97-AF65-F5344CB8AC3E}">
        <p14:creationId xmlns:p14="http://schemas.microsoft.com/office/powerpoint/2010/main" val="370469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30EB34-8029-0984-136E-9E0A416BB386}"/>
              </a:ext>
            </a:extLst>
          </p:cNvPr>
          <p:cNvSpPr>
            <a:spLocks noGrp="1"/>
          </p:cNvSpPr>
          <p:nvPr>
            <p:ph type="dt" sz="half" idx="10"/>
          </p:nvPr>
        </p:nvSpPr>
        <p:spPr/>
        <p:txBody>
          <a:bodyPr/>
          <a:lstStyle/>
          <a:p>
            <a:fld id="{0AD43B59-ABFC-4513-9BAD-5060E49D2700}" type="datetimeFigureOut">
              <a:rPr lang="en-US" smtClean="0"/>
              <a:t>11/13/2024</a:t>
            </a:fld>
            <a:endParaRPr lang="en-US"/>
          </a:p>
        </p:txBody>
      </p:sp>
      <p:sp>
        <p:nvSpPr>
          <p:cNvPr id="3" name="Footer Placeholder 2">
            <a:extLst>
              <a:ext uri="{FF2B5EF4-FFF2-40B4-BE49-F238E27FC236}">
                <a16:creationId xmlns:a16="http://schemas.microsoft.com/office/drawing/2014/main" id="{E321FB29-BF4E-AC7F-4F8D-D9E727BF8F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1E660B-6BB1-0678-69FB-57036369C9FA}"/>
              </a:ext>
            </a:extLst>
          </p:cNvPr>
          <p:cNvSpPr>
            <a:spLocks noGrp="1"/>
          </p:cNvSpPr>
          <p:nvPr>
            <p:ph type="sldNum" sz="quarter" idx="12"/>
          </p:nvPr>
        </p:nvSpPr>
        <p:spPr/>
        <p:txBody>
          <a:bodyPr/>
          <a:lstStyle/>
          <a:p>
            <a:fld id="{6AEC408B-54DD-4801-9EEF-615DD78F47EB}" type="slidenum">
              <a:rPr lang="en-US" smtClean="0"/>
              <a:t>‹#›</a:t>
            </a:fld>
            <a:endParaRPr lang="en-US"/>
          </a:p>
        </p:txBody>
      </p:sp>
    </p:spTree>
    <p:extLst>
      <p:ext uri="{BB962C8B-B14F-4D97-AF65-F5344CB8AC3E}">
        <p14:creationId xmlns:p14="http://schemas.microsoft.com/office/powerpoint/2010/main" val="313567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57D9-3C5D-8869-BEE4-F370BB437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072C31-BBB8-7702-870F-B25791014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9A1B52-C72F-7603-BF52-4FE5A8723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DE69FE-ED0D-E755-9503-46204B9B0DB7}"/>
              </a:ext>
            </a:extLst>
          </p:cNvPr>
          <p:cNvSpPr>
            <a:spLocks noGrp="1"/>
          </p:cNvSpPr>
          <p:nvPr>
            <p:ph type="dt" sz="half" idx="10"/>
          </p:nvPr>
        </p:nvSpPr>
        <p:spPr/>
        <p:txBody>
          <a:bodyPr/>
          <a:lstStyle/>
          <a:p>
            <a:fld id="{0AD43B59-ABFC-4513-9BAD-5060E49D2700}" type="datetimeFigureOut">
              <a:rPr lang="en-US" smtClean="0"/>
              <a:t>11/13/2024</a:t>
            </a:fld>
            <a:endParaRPr lang="en-US"/>
          </a:p>
        </p:txBody>
      </p:sp>
      <p:sp>
        <p:nvSpPr>
          <p:cNvPr id="6" name="Footer Placeholder 5">
            <a:extLst>
              <a:ext uri="{FF2B5EF4-FFF2-40B4-BE49-F238E27FC236}">
                <a16:creationId xmlns:a16="http://schemas.microsoft.com/office/drawing/2014/main" id="{86200927-15C1-B334-12BC-4AD17709E3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955620-4A8D-743E-AB58-7472B95A740E}"/>
              </a:ext>
            </a:extLst>
          </p:cNvPr>
          <p:cNvSpPr>
            <a:spLocks noGrp="1"/>
          </p:cNvSpPr>
          <p:nvPr>
            <p:ph type="sldNum" sz="quarter" idx="12"/>
          </p:nvPr>
        </p:nvSpPr>
        <p:spPr/>
        <p:txBody>
          <a:bodyPr/>
          <a:lstStyle/>
          <a:p>
            <a:fld id="{6AEC408B-54DD-4801-9EEF-615DD78F47EB}" type="slidenum">
              <a:rPr lang="en-US" smtClean="0"/>
              <a:t>‹#›</a:t>
            </a:fld>
            <a:endParaRPr lang="en-US"/>
          </a:p>
        </p:txBody>
      </p:sp>
    </p:spTree>
    <p:extLst>
      <p:ext uri="{BB962C8B-B14F-4D97-AF65-F5344CB8AC3E}">
        <p14:creationId xmlns:p14="http://schemas.microsoft.com/office/powerpoint/2010/main" val="72821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E325-74CB-4595-2B87-6F8A97773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C5BE5D-574A-AA4D-7BFA-EE5447C5CD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443CF7-D3A4-7565-1C81-5BA989690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E3874-61D9-FDF7-D2E1-AFD535228E92}"/>
              </a:ext>
            </a:extLst>
          </p:cNvPr>
          <p:cNvSpPr>
            <a:spLocks noGrp="1"/>
          </p:cNvSpPr>
          <p:nvPr>
            <p:ph type="dt" sz="half" idx="10"/>
          </p:nvPr>
        </p:nvSpPr>
        <p:spPr/>
        <p:txBody>
          <a:bodyPr/>
          <a:lstStyle/>
          <a:p>
            <a:fld id="{0AD43B59-ABFC-4513-9BAD-5060E49D2700}" type="datetimeFigureOut">
              <a:rPr lang="en-US" smtClean="0"/>
              <a:t>11/13/2024</a:t>
            </a:fld>
            <a:endParaRPr lang="en-US"/>
          </a:p>
        </p:txBody>
      </p:sp>
      <p:sp>
        <p:nvSpPr>
          <p:cNvPr id="6" name="Footer Placeholder 5">
            <a:extLst>
              <a:ext uri="{FF2B5EF4-FFF2-40B4-BE49-F238E27FC236}">
                <a16:creationId xmlns:a16="http://schemas.microsoft.com/office/drawing/2014/main" id="{E90833A0-6743-A791-C543-41A2B17D5A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5A359-3A5C-F946-823E-48A37ED600F7}"/>
              </a:ext>
            </a:extLst>
          </p:cNvPr>
          <p:cNvSpPr>
            <a:spLocks noGrp="1"/>
          </p:cNvSpPr>
          <p:nvPr>
            <p:ph type="sldNum" sz="quarter" idx="12"/>
          </p:nvPr>
        </p:nvSpPr>
        <p:spPr/>
        <p:txBody>
          <a:bodyPr/>
          <a:lstStyle/>
          <a:p>
            <a:fld id="{6AEC408B-54DD-4801-9EEF-615DD78F47EB}" type="slidenum">
              <a:rPr lang="en-US" smtClean="0"/>
              <a:t>‹#›</a:t>
            </a:fld>
            <a:endParaRPr lang="en-US"/>
          </a:p>
        </p:txBody>
      </p:sp>
    </p:spTree>
    <p:extLst>
      <p:ext uri="{BB962C8B-B14F-4D97-AF65-F5344CB8AC3E}">
        <p14:creationId xmlns:p14="http://schemas.microsoft.com/office/powerpoint/2010/main" val="7596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81B77D-0FDA-FF3B-FAD1-25347CB37F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90D285-2251-188F-A8AF-5234D3AADB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E2163-1EBB-60FE-A762-F129CEE6AA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43B59-ABFC-4513-9BAD-5060E49D2700}" type="datetimeFigureOut">
              <a:rPr lang="en-US" smtClean="0"/>
              <a:t>11/13/2024</a:t>
            </a:fld>
            <a:endParaRPr lang="en-US"/>
          </a:p>
        </p:txBody>
      </p:sp>
      <p:sp>
        <p:nvSpPr>
          <p:cNvPr id="5" name="Footer Placeholder 4">
            <a:extLst>
              <a:ext uri="{FF2B5EF4-FFF2-40B4-BE49-F238E27FC236}">
                <a16:creationId xmlns:a16="http://schemas.microsoft.com/office/drawing/2014/main" id="{C6BDC592-1975-4B6B-A98C-EA08A35DE7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6A9155-6DB5-791F-56C0-78A444C1E7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C408B-54DD-4801-9EEF-615DD78F47EB}" type="slidenum">
              <a:rPr lang="en-US" smtClean="0"/>
              <a:t>‹#›</a:t>
            </a:fld>
            <a:endParaRPr lang="en-US"/>
          </a:p>
        </p:txBody>
      </p:sp>
    </p:spTree>
    <p:extLst>
      <p:ext uri="{BB962C8B-B14F-4D97-AF65-F5344CB8AC3E}">
        <p14:creationId xmlns:p14="http://schemas.microsoft.com/office/powerpoint/2010/main" val="958584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jpg"/><Relationship Id="rId3" Type="http://schemas.openxmlformats.org/officeDocument/2006/relationships/diagramLayout" Target="../diagrams/layout2.xml"/><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35.png"/><Relationship Id="rId5" Type="http://schemas.openxmlformats.org/officeDocument/2006/relationships/diagramColors" Target="../diagrams/colors2.xml"/><Relationship Id="rId10" Type="http://schemas.openxmlformats.org/officeDocument/2006/relationships/image" Target="../media/image34.svg"/><Relationship Id="rId4" Type="http://schemas.openxmlformats.org/officeDocument/2006/relationships/diagramQuickStyle" Target="../diagrams/quickStyle2.xm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9A0CC36-EDA9-4014-2784-1316DF81960D}"/>
              </a:ext>
            </a:extLst>
          </p:cNvPr>
          <p:cNvSpPr>
            <a:spLocks noGrp="1"/>
          </p:cNvSpPr>
          <p:nvPr>
            <p:ph type="ctrTitle"/>
          </p:nvPr>
        </p:nvSpPr>
        <p:spPr>
          <a:xfrm>
            <a:off x="1314824" y="735106"/>
            <a:ext cx="10053763" cy="2928470"/>
          </a:xfrm>
        </p:spPr>
        <p:txBody>
          <a:bodyPr anchor="b">
            <a:normAutofit/>
          </a:bodyPr>
          <a:lstStyle/>
          <a:p>
            <a:pPr algn="l"/>
            <a:r>
              <a:rPr lang="en-US" sz="4800" b="1" dirty="0">
                <a:solidFill>
                  <a:srgbClr val="FFFFFF"/>
                </a:solidFill>
              </a:rPr>
              <a:t>City of Allentown</a:t>
            </a:r>
            <a:br>
              <a:rPr lang="en-US" sz="4800" b="1" dirty="0">
                <a:solidFill>
                  <a:srgbClr val="FFFFFF"/>
                </a:solidFill>
              </a:rPr>
            </a:br>
            <a:r>
              <a:rPr lang="en-US" sz="4800" dirty="0">
                <a:solidFill>
                  <a:srgbClr val="FFFFFF"/>
                </a:solidFill>
              </a:rPr>
              <a:t>Five Year Consolidated Plan 2025-2029</a:t>
            </a:r>
            <a:br>
              <a:rPr lang="en-US" sz="4800" dirty="0">
                <a:solidFill>
                  <a:srgbClr val="FFFFFF"/>
                </a:solidFill>
              </a:rPr>
            </a:br>
            <a:r>
              <a:rPr lang="en-US" sz="4800" dirty="0">
                <a:solidFill>
                  <a:srgbClr val="FFFFFF"/>
                </a:solidFill>
              </a:rPr>
              <a:t>Planning Kick-Off and Overview</a:t>
            </a:r>
          </a:p>
        </p:txBody>
      </p:sp>
      <p:sp>
        <p:nvSpPr>
          <p:cNvPr id="3" name="Subtitle 2">
            <a:extLst>
              <a:ext uri="{FF2B5EF4-FFF2-40B4-BE49-F238E27FC236}">
                <a16:creationId xmlns:a16="http://schemas.microsoft.com/office/drawing/2014/main" id="{F026AC0A-E10A-526B-FDB0-337DDA757785}"/>
              </a:ext>
            </a:extLst>
          </p:cNvPr>
          <p:cNvSpPr>
            <a:spLocks noGrp="1"/>
          </p:cNvSpPr>
          <p:nvPr>
            <p:ph type="subTitle" idx="1"/>
          </p:nvPr>
        </p:nvSpPr>
        <p:spPr>
          <a:xfrm>
            <a:off x="4243754" y="4507415"/>
            <a:ext cx="7507657" cy="1774190"/>
          </a:xfrm>
        </p:spPr>
        <p:txBody>
          <a:bodyPr anchor="ctr">
            <a:normAutofit/>
          </a:bodyPr>
          <a:lstStyle/>
          <a:p>
            <a:pPr algn="l"/>
            <a:r>
              <a:rPr lang="en-US" dirty="0"/>
              <a:t>For the use of Community Development Block Grant (CDBG) Funds from the U.S. Department of Housing and Urban Development (HUD)</a:t>
            </a:r>
          </a:p>
        </p:txBody>
      </p:sp>
      <p:pic>
        <p:nvPicPr>
          <p:cNvPr id="5" name="Picture 4" descr="Logo&#10;&#10;Description automatically generated">
            <a:extLst>
              <a:ext uri="{FF2B5EF4-FFF2-40B4-BE49-F238E27FC236}">
                <a16:creationId xmlns:a16="http://schemas.microsoft.com/office/drawing/2014/main" id="{FEA9E6DB-8453-5095-93CF-B1EA05E56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5651" y="47246"/>
            <a:ext cx="1840159" cy="1840159"/>
          </a:xfrm>
          <a:prstGeom prst="rect">
            <a:avLst/>
          </a:prstGeom>
        </p:spPr>
      </p:pic>
      <p:pic>
        <p:nvPicPr>
          <p:cNvPr id="3074" name="Picture 2" descr="Michael Baker International Company Profile 2024: Valuation, Funding &amp;  Investors | PitchBook">
            <a:extLst>
              <a:ext uri="{FF2B5EF4-FFF2-40B4-BE49-F238E27FC236}">
                <a16:creationId xmlns:a16="http://schemas.microsoft.com/office/drawing/2014/main" id="{5721ED8F-A068-9C7A-A3AB-472EB76E83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758" b="18529"/>
          <a:stretch/>
        </p:blipFill>
        <p:spPr bwMode="auto">
          <a:xfrm>
            <a:off x="10195651" y="5897396"/>
            <a:ext cx="1905000" cy="10803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ue and yellow logo&#10;&#10;Description automatically generated">
            <a:extLst>
              <a:ext uri="{FF2B5EF4-FFF2-40B4-BE49-F238E27FC236}">
                <a16:creationId xmlns:a16="http://schemas.microsoft.com/office/drawing/2014/main" id="{36900405-4B58-8369-C610-1D2423F01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235" y="4649454"/>
            <a:ext cx="1901177" cy="1910527"/>
          </a:xfrm>
          <a:prstGeom prst="rect">
            <a:avLst/>
          </a:prstGeom>
        </p:spPr>
      </p:pic>
    </p:spTree>
    <p:extLst>
      <p:ext uri="{BB962C8B-B14F-4D97-AF65-F5344CB8AC3E}">
        <p14:creationId xmlns:p14="http://schemas.microsoft.com/office/powerpoint/2010/main" val="1401758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Rectangle 4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B138D-37C5-09AA-1DA1-DFAE01C43588}"/>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Public Participation, Stakeholders, Surveys</a:t>
            </a:r>
          </a:p>
        </p:txBody>
      </p:sp>
      <p:sp>
        <p:nvSpPr>
          <p:cNvPr id="3" name="Content Placeholder 2">
            <a:extLst>
              <a:ext uri="{FF2B5EF4-FFF2-40B4-BE49-F238E27FC236}">
                <a16:creationId xmlns:a16="http://schemas.microsoft.com/office/drawing/2014/main" id="{9403AB93-D779-B8AA-3257-FD5CE0B1DEC0}"/>
              </a:ext>
            </a:extLst>
          </p:cNvPr>
          <p:cNvSpPr>
            <a:spLocks noGrp="1"/>
          </p:cNvSpPr>
          <p:nvPr>
            <p:ph idx="1"/>
          </p:nvPr>
        </p:nvSpPr>
        <p:spPr>
          <a:xfrm>
            <a:off x="4581727" y="326572"/>
            <a:ext cx="4758216" cy="6027576"/>
          </a:xfrm>
        </p:spPr>
        <p:txBody>
          <a:bodyPr anchor="ctr">
            <a:normAutofit/>
          </a:bodyPr>
          <a:lstStyle/>
          <a:p>
            <a:pPr marL="0" indent="0" algn="just">
              <a:buNone/>
            </a:pPr>
            <a:r>
              <a:rPr lang="en-US" sz="1300" dirty="0"/>
              <a:t>In accordance with the City’s approved Citizen Participation Plan and HUD requirements, the City is engaged in community outreach through a variety of formats and forums. Here is an overview of the engagement process:</a:t>
            </a:r>
          </a:p>
          <a:p>
            <a:pPr marL="457200" indent="-457200" algn="just">
              <a:buAutoNum type="arabicPeriod"/>
            </a:pPr>
            <a:r>
              <a:rPr lang="en-US" sz="1300" dirty="0"/>
              <a:t>Updated the </a:t>
            </a:r>
            <a:r>
              <a:rPr lang="en-US" sz="1300" b="1" dirty="0"/>
              <a:t>City’s CDBG webpage </a:t>
            </a:r>
            <a:r>
              <a:rPr lang="en-US" sz="1300" dirty="0"/>
              <a:t>with current and up to date information.</a:t>
            </a:r>
          </a:p>
          <a:p>
            <a:pPr marL="457200" indent="-457200" algn="just">
              <a:buAutoNum type="arabicPeriod"/>
            </a:pPr>
            <a:r>
              <a:rPr lang="en-US" sz="1300" dirty="0"/>
              <a:t>Created </a:t>
            </a:r>
            <a:r>
              <a:rPr lang="en-US" sz="1300" b="1" dirty="0"/>
              <a:t>flyers and social media toolkits </a:t>
            </a:r>
            <a:r>
              <a:rPr lang="en-US" sz="1300" dirty="0"/>
              <a:t>to assist with getting the word out to the community.</a:t>
            </a:r>
          </a:p>
          <a:p>
            <a:pPr marL="457200" indent="-457200" algn="just">
              <a:buAutoNum type="arabicPeriod"/>
            </a:pPr>
            <a:r>
              <a:rPr lang="en-US" sz="1300" dirty="0"/>
              <a:t>Set up a </a:t>
            </a:r>
            <a:r>
              <a:rPr lang="en-US" sz="1300" b="1" dirty="0"/>
              <a:t>Community Survey </a:t>
            </a:r>
            <a:r>
              <a:rPr lang="en-US" sz="1300" dirty="0"/>
              <a:t>as well as this kick-off meeting, and two (2) </a:t>
            </a:r>
            <a:r>
              <a:rPr lang="en-US" sz="1300" b="1" dirty="0"/>
              <a:t>Community Forums</a:t>
            </a:r>
            <a:r>
              <a:rPr lang="en-US" sz="1300" dirty="0"/>
              <a:t>. The Survey and Forums are being </a:t>
            </a:r>
            <a:r>
              <a:rPr lang="en-US" sz="1300" b="1" dirty="0"/>
              <a:t>advertised</a:t>
            </a:r>
            <a:r>
              <a:rPr lang="en-US" sz="1300" dirty="0"/>
              <a:t> via the City’s website, social media accounts, as well as email outreach to interested parties.</a:t>
            </a:r>
          </a:p>
          <a:p>
            <a:pPr marL="457200" indent="-457200" algn="just">
              <a:buAutoNum type="arabicPeriod"/>
            </a:pPr>
            <a:r>
              <a:rPr lang="en-US" sz="1300" dirty="0"/>
              <a:t>Have identified </a:t>
            </a:r>
            <a:r>
              <a:rPr lang="en-US" sz="1300" b="1" dirty="0"/>
              <a:t>Community Stakeholders </a:t>
            </a:r>
            <a:r>
              <a:rPr lang="en-US" sz="1300" dirty="0"/>
              <a:t>and set up stakeholder interviews to get additional input from those working directly with affected populations.</a:t>
            </a:r>
          </a:p>
        </p:txBody>
      </p:sp>
      <p:pic>
        <p:nvPicPr>
          <p:cNvPr id="5" name="Graphic 4" descr="Group brainstorm with solid fill">
            <a:extLst>
              <a:ext uri="{FF2B5EF4-FFF2-40B4-BE49-F238E27FC236}">
                <a16:creationId xmlns:a16="http://schemas.microsoft.com/office/drawing/2014/main" id="{F0B9E5DD-064B-868F-A0D8-A4F522ACF2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2972" y="2780521"/>
            <a:ext cx="2462305" cy="2462305"/>
          </a:xfrm>
          <a:prstGeom prst="rect">
            <a:avLst/>
          </a:prstGeom>
        </p:spPr>
      </p:pic>
    </p:spTree>
    <p:extLst>
      <p:ext uri="{BB962C8B-B14F-4D97-AF65-F5344CB8AC3E}">
        <p14:creationId xmlns:p14="http://schemas.microsoft.com/office/powerpoint/2010/main" val="1088423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C79F1E-FC3B-94FE-451B-E4FB5271560F}"/>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rPr>
              <a:t>The Community Survey</a:t>
            </a:r>
          </a:p>
        </p:txBody>
      </p:sp>
      <p:pic>
        <p:nvPicPr>
          <p:cNvPr id="5" name="Picture 4" descr="A blue and yellow logo&#10;&#10;Description automatically generated">
            <a:extLst>
              <a:ext uri="{FF2B5EF4-FFF2-40B4-BE49-F238E27FC236}">
                <a16:creationId xmlns:a16="http://schemas.microsoft.com/office/drawing/2014/main" id="{E4A36FE3-AFC2-4A39-500B-731822CA1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439" y="216858"/>
            <a:ext cx="2513059" cy="2525418"/>
          </a:xfrm>
          <a:prstGeom prst="rect">
            <a:avLst/>
          </a:prstGeom>
        </p:spPr>
      </p:pic>
      <p:sp>
        <p:nvSpPr>
          <p:cNvPr id="6" name="TextBox 5">
            <a:extLst>
              <a:ext uri="{FF2B5EF4-FFF2-40B4-BE49-F238E27FC236}">
                <a16:creationId xmlns:a16="http://schemas.microsoft.com/office/drawing/2014/main" id="{CE051A4A-F772-5E2A-03F2-5990F4563113}"/>
              </a:ext>
            </a:extLst>
          </p:cNvPr>
          <p:cNvSpPr txBox="1"/>
          <p:nvPr/>
        </p:nvSpPr>
        <p:spPr>
          <a:xfrm>
            <a:off x="5812086" y="2959134"/>
            <a:ext cx="5957767" cy="646331"/>
          </a:xfrm>
          <a:prstGeom prst="rect">
            <a:avLst/>
          </a:prstGeom>
          <a:noFill/>
        </p:spPr>
        <p:txBody>
          <a:bodyPr wrap="square" rtlCol="0">
            <a:spAutoFit/>
          </a:bodyPr>
          <a:lstStyle/>
          <a:p>
            <a:pPr algn="ctr"/>
            <a:r>
              <a:rPr lang="en-US" dirty="0"/>
              <a:t>Please take our 2025-2029 Community Survey by scanning the QR code below:</a:t>
            </a:r>
          </a:p>
        </p:txBody>
      </p:sp>
      <p:pic>
        <p:nvPicPr>
          <p:cNvPr id="9" name="Picture 8" descr="A qr code with black squares&#10;&#10;Description automatically generated">
            <a:extLst>
              <a:ext uri="{FF2B5EF4-FFF2-40B4-BE49-F238E27FC236}">
                <a16:creationId xmlns:a16="http://schemas.microsoft.com/office/drawing/2014/main" id="{3876E740-159B-FBF8-E037-9C1460125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9443" y="3974352"/>
            <a:ext cx="1853678" cy="1853678"/>
          </a:xfrm>
          <a:prstGeom prst="rect">
            <a:avLst/>
          </a:prstGeom>
        </p:spPr>
      </p:pic>
    </p:spTree>
    <p:extLst>
      <p:ext uri="{BB962C8B-B14F-4D97-AF65-F5344CB8AC3E}">
        <p14:creationId xmlns:p14="http://schemas.microsoft.com/office/powerpoint/2010/main" val="1537124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8EA508-5210-058C-09C0-78F4080DA0A7}"/>
              </a:ext>
            </a:extLst>
          </p:cNvPr>
          <p:cNvSpPr>
            <a:spLocks noGrp="1"/>
          </p:cNvSpPr>
          <p:nvPr>
            <p:ph type="title"/>
          </p:nvPr>
        </p:nvSpPr>
        <p:spPr>
          <a:xfrm>
            <a:off x="838200" y="673770"/>
            <a:ext cx="3220329" cy="2027227"/>
          </a:xfrm>
        </p:spPr>
        <p:txBody>
          <a:bodyPr anchor="t">
            <a:normAutofit/>
          </a:bodyPr>
          <a:lstStyle/>
          <a:p>
            <a:r>
              <a:rPr lang="en-US" sz="5400" dirty="0">
                <a:solidFill>
                  <a:srgbClr val="FFFFFF"/>
                </a:solidFill>
              </a:rPr>
              <a:t>Next Steps</a:t>
            </a:r>
          </a:p>
        </p:txBody>
      </p:sp>
      <p:graphicFrame>
        <p:nvGraphicFramePr>
          <p:cNvPr id="5" name="Content Placeholder 2">
            <a:extLst>
              <a:ext uri="{FF2B5EF4-FFF2-40B4-BE49-F238E27FC236}">
                <a16:creationId xmlns:a16="http://schemas.microsoft.com/office/drawing/2014/main" id="{DA466845-A553-5051-6638-3E348DA9A3CB}"/>
              </a:ext>
            </a:extLst>
          </p:cNvPr>
          <p:cNvGraphicFramePr>
            <a:graphicFrameLocks noGrp="1"/>
          </p:cNvGraphicFramePr>
          <p:nvPr>
            <p:ph idx="1"/>
            <p:extLst>
              <p:ext uri="{D42A27DB-BD31-4B8C-83A1-F6EECF244321}">
                <p14:modId xmlns:p14="http://schemas.microsoft.com/office/powerpoint/2010/main" val="901868004"/>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5075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5500680-913B-7851-CD60-E03C73B6C910}"/>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Questions?</a:t>
            </a:r>
          </a:p>
        </p:txBody>
      </p:sp>
      <p:sp>
        <p:nvSpPr>
          <p:cNvPr id="23" name="Arc 22">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Oval 24">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185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1753886-604F-2DDC-F144-6E6E3D18720E}"/>
              </a:ext>
            </a:extLst>
          </p:cNvPr>
          <p:cNvSpPr>
            <a:spLocks noGrp="1"/>
          </p:cNvSpPr>
          <p:nvPr>
            <p:ph type="title"/>
          </p:nvPr>
        </p:nvSpPr>
        <p:spPr>
          <a:xfrm>
            <a:off x="838200" y="365125"/>
            <a:ext cx="5393361" cy="1325563"/>
          </a:xfrm>
        </p:spPr>
        <p:txBody>
          <a:bodyPr>
            <a:normAutofit/>
          </a:bodyPr>
          <a:lstStyle/>
          <a:p>
            <a:r>
              <a:rPr lang="en-US"/>
              <a:t>Contact Information</a:t>
            </a:r>
          </a:p>
        </p:txBody>
      </p:sp>
      <p:pic>
        <p:nvPicPr>
          <p:cNvPr id="21" name="Picture 20">
            <a:extLst>
              <a:ext uri="{FF2B5EF4-FFF2-40B4-BE49-F238E27FC236}">
                <a16:creationId xmlns:a16="http://schemas.microsoft.com/office/drawing/2014/main" id="{5B72B79C-5A95-0305-4E6D-4DDAEE817516}"/>
              </a:ext>
            </a:extLst>
          </p:cNvPr>
          <p:cNvPicPr>
            <a:picLocks noChangeAspect="1"/>
          </p:cNvPicPr>
          <p:nvPr/>
        </p:nvPicPr>
        <p:blipFill>
          <a:blip r:embed="rId2"/>
          <a:srcRect r="3"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9" name="Content Placeholder 2">
            <a:extLst>
              <a:ext uri="{FF2B5EF4-FFF2-40B4-BE49-F238E27FC236}">
                <a16:creationId xmlns:a16="http://schemas.microsoft.com/office/drawing/2014/main" id="{7AAF2169-D6EE-0BBD-AF3F-CB77F31D8A62}"/>
              </a:ext>
            </a:extLst>
          </p:cNvPr>
          <p:cNvGraphicFramePr>
            <a:graphicFrameLocks noGrp="1"/>
          </p:cNvGraphicFramePr>
          <p:nvPr>
            <p:ph idx="1"/>
            <p:extLst>
              <p:ext uri="{D42A27DB-BD31-4B8C-83A1-F6EECF244321}">
                <p14:modId xmlns:p14="http://schemas.microsoft.com/office/powerpoint/2010/main" val="3485194208"/>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573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ntage movie ending frame">
            <a:extLst>
              <a:ext uri="{FF2B5EF4-FFF2-40B4-BE49-F238E27FC236}">
                <a16:creationId xmlns:a16="http://schemas.microsoft.com/office/drawing/2014/main" id="{D5D2F333-4AAE-7B46-E90C-1E8F442D5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751" y="0"/>
            <a:ext cx="8784497" cy="6858000"/>
          </a:xfrm>
          <a:prstGeom prst="rect">
            <a:avLst/>
          </a:prstGeom>
        </p:spPr>
      </p:pic>
    </p:spTree>
    <p:extLst>
      <p:ext uri="{BB962C8B-B14F-4D97-AF65-F5344CB8AC3E}">
        <p14:creationId xmlns:p14="http://schemas.microsoft.com/office/powerpoint/2010/main" val="3721415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0F4D2D-1D65-99B0-AD6A-4C7EE8E5DDF5}"/>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Today’s Agenda</a:t>
            </a:r>
          </a:p>
        </p:txBody>
      </p:sp>
      <p:graphicFrame>
        <p:nvGraphicFramePr>
          <p:cNvPr id="7" name="Content Placeholder 2">
            <a:extLst>
              <a:ext uri="{FF2B5EF4-FFF2-40B4-BE49-F238E27FC236}">
                <a16:creationId xmlns:a16="http://schemas.microsoft.com/office/drawing/2014/main" id="{B4F5FBED-1CB8-D212-71E7-43CDE2F30E61}"/>
              </a:ext>
            </a:extLst>
          </p:cNvPr>
          <p:cNvGraphicFramePr>
            <a:graphicFrameLocks noGrp="1"/>
          </p:cNvGraphicFramePr>
          <p:nvPr>
            <p:ph idx="1"/>
            <p:extLst>
              <p:ext uri="{D42A27DB-BD31-4B8C-83A1-F6EECF244321}">
                <p14:modId xmlns:p14="http://schemas.microsoft.com/office/powerpoint/2010/main" val="200082253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ue and yellow logo&#10;&#10;Description automatically generated">
            <a:extLst>
              <a:ext uri="{FF2B5EF4-FFF2-40B4-BE49-F238E27FC236}">
                <a16:creationId xmlns:a16="http://schemas.microsoft.com/office/drawing/2014/main" id="{549F6CCE-143A-CDED-FD19-32B89CD573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9729" y="0"/>
            <a:ext cx="1582271" cy="1590053"/>
          </a:xfrm>
          <a:prstGeom prst="rect">
            <a:avLst/>
          </a:prstGeom>
        </p:spPr>
      </p:pic>
    </p:spTree>
    <p:extLst>
      <p:ext uri="{BB962C8B-B14F-4D97-AF65-F5344CB8AC3E}">
        <p14:creationId xmlns:p14="http://schemas.microsoft.com/office/powerpoint/2010/main" val="2826018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32C459-B9C4-466E-674D-A6AD0E55EF58}"/>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Purpose		</a:t>
            </a:r>
          </a:p>
        </p:txBody>
      </p:sp>
      <p:sp>
        <p:nvSpPr>
          <p:cNvPr id="3" name="Content Placeholder 2">
            <a:extLst>
              <a:ext uri="{FF2B5EF4-FFF2-40B4-BE49-F238E27FC236}">
                <a16:creationId xmlns:a16="http://schemas.microsoft.com/office/drawing/2014/main" id="{858C72C4-1878-DAE4-90AF-04C3B0FC8BDC}"/>
              </a:ext>
            </a:extLst>
          </p:cNvPr>
          <p:cNvSpPr>
            <a:spLocks noGrp="1"/>
          </p:cNvSpPr>
          <p:nvPr>
            <p:ph idx="1"/>
          </p:nvPr>
        </p:nvSpPr>
        <p:spPr>
          <a:xfrm>
            <a:off x="4367695" y="646646"/>
            <a:ext cx="4054418" cy="5564708"/>
          </a:xfrm>
        </p:spPr>
        <p:txBody>
          <a:bodyPr anchor="ctr">
            <a:normAutofit/>
          </a:bodyPr>
          <a:lstStyle/>
          <a:p>
            <a:pPr algn="just"/>
            <a:r>
              <a:rPr lang="en-US" sz="1800" dirty="0"/>
              <a:t>Kick-off Meeting to start the Consolidated Planning process – focusing on community and public engagement.</a:t>
            </a:r>
          </a:p>
          <a:p>
            <a:pPr lvl="1" algn="just"/>
            <a:r>
              <a:rPr lang="en-US" sz="1800" b="1" dirty="0"/>
              <a:t>What is required </a:t>
            </a:r>
            <a:r>
              <a:rPr lang="en-US" sz="1800" dirty="0"/>
              <a:t>by the U.S. Department of Housing and Urban Development (HUD) in order to </a:t>
            </a:r>
            <a:r>
              <a:rPr lang="en-US" sz="1800"/>
              <a:t>access Allentown’s </a:t>
            </a:r>
            <a:r>
              <a:rPr lang="en-US" sz="1800" dirty="0"/>
              <a:t>Community Development Block Grant (CDBG) and HOME Investment Partnership Program (HOME) entitlement funds.</a:t>
            </a:r>
          </a:p>
          <a:p>
            <a:pPr lvl="1" algn="just"/>
            <a:r>
              <a:rPr lang="en-US" sz="1800" dirty="0"/>
              <a:t>Outline the </a:t>
            </a:r>
            <a:r>
              <a:rPr lang="en-US" sz="1800" b="1" dirty="0"/>
              <a:t>work, project goals, and timing</a:t>
            </a:r>
            <a:r>
              <a:rPr lang="en-US" sz="1800" dirty="0"/>
              <a:t>.</a:t>
            </a:r>
          </a:p>
          <a:p>
            <a:pPr lvl="1" algn="just"/>
            <a:r>
              <a:rPr lang="en-US" sz="1800" dirty="0"/>
              <a:t>Provide an </a:t>
            </a:r>
            <a:r>
              <a:rPr lang="en-US" sz="1800" b="1" dirty="0"/>
              <a:t>overview of the community and public engagement </a:t>
            </a:r>
            <a:r>
              <a:rPr lang="en-US" sz="1800" dirty="0"/>
              <a:t>work and how to get the word out regarding public input opportunities.</a:t>
            </a:r>
          </a:p>
          <a:p>
            <a:pPr lvl="1" algn="just"/>
            <a:r>
              <a:rPr lang="en-US" sz="1800" dirty="0"/>
              <a:t>Answer initial </a:t>
            </a:r>
            <a:r>
              <a:rPr lang="en-US" sz="1800" b="1" dirty="0"/>
              <a:t>questions</a:t>
            </a:r>
            <a:r>
              <a:rPr lang="en-US" sz="1800" dirty="0"/>
              <a:t> regarding the process and funding.</a:t>
            </a:r>
          </a:p>
        </p:txBody>
      </p:sp>
      <p:pic>
        <p:nvPicPr>
          <p:cNvPr id="6" name="Picture 5" descr="Logo&#10;&#10;Description automatically generated">
            <a:extLst>
              <a:ext uri="{FF2B5EF4-FFF2-40B4-BE49-F238E27FC236}">
                <a16:creationId xmlns:a16="http://schemas.microsoft.com/office/drawing/2014/main" id="{1EB64A4B-4149-8638-BD29-4E1CD43F7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1005" y="3439138"/>
            <a:ext cx="2085264" cy="2085264"/>
          </a:xfrm>
          <a:prstGeom prst="rect">
            <a:avLst/>
          </a:prstGeom>
        </p:spPr>
      </p:pic>
      <p:pic>
        <p:nvPicPr>
          <p:cNvPr id="4" name="Picture 3" descr="A blue and yellow logo&#10;&#10;Description automatically generated">
            <a:extLst>
              <a:ext uri="{FF2B5EF4-FFF2-40B4-BE49-F238E27FC236}">
                <a16:creationId xmlns:a16="http://schemas.microsoft.com/office/drawing/2014/main" id="{1BC03DFE-74AD-EAE6-E9E3-8C29E7180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1005" y="963679"/>
            <a:ext cx="2085263" cy="2095518"/>
          </a:xfrm>
          <a:prstGeom prst="rect">
            <a:avLst/>
          </a:prstGeom>
        </p:spPr>
      </p:pic>
    </p:spTree>
    <p:extLst>
      <p:ext uri="{BB962C8B-B14F-4D97-AF65-F5344CB8AC3E}">
        <p14:creationId xmlns:p14="http://schemas.microsoft.com/office/powerpoint/2010/main" val="94619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79B6-6F9F-7557-A324-B2DEDF18D51A}"/>
              </a:ext>
            </a:extLst>
          </p:cNvPr>
          <p:cNvSpPr>
            <a:spLocks noGrp="1"/>
          </p:cNvSpPr>
          <p:nvPr>
            <p:ph type="title"/>
          </p:nvPr>
        </p:nvSpPr>
        <p:spPr>
          <a:solidFill>
            <a:schemeClr val="accent1">
              <a:lumMod val="50000"/>
            </a:schemeClr>
          </a:solidFill>
        </p:spPr>
        <p:txBody>
          <a:bodyPr/>
          <a:lstStyle/>
          <a:p>
            <a:r>
              <a:rPr lang="en-US" dirty="0">
                <a:solidFill>
                  <a:schemeClr val="bg1"/>
                </a:solidFill>
              </a:rPr>
              <a:t>What’s a Consolidated Plan?</a:t>
            </a:r>
          </a:p>
        </p:txBody>
      </p:sp>
      <p:sp>
        <p:nvSpPr>
          <p:cNvPr id="3" name="Content Placeholder 2">
            <a:extLst>
              <a:ext uri="{FF2B5EF4-FFF2-40B4-BE49-F238E27FC236}">
                <a16:creationId xmlns:a16="http://schemas.microsoft.com/office/drawing/2014/main" id="{0499360E-3947-FB63-63AF-9A27E5E75BFE}"/>
              </a:ext>
            </a:extLst>
          </p:cNvPr>
          <p:cNvSpPr>
            <a:spLocks noGrp="1"/>
          </p:cNvSpPr>
          <p:nvPr>
            <p:ph idx="1"/>
          </p:nvPr>
        </p:nvSpPr>
        <p:spPr>
          <a:xfrm>
            <a:off x="5176007" y="457201"/>
            <a:ext cx="6179381" cy="5403850"/>
          </a:xfrm>
          <a:ln>
            <a:solidFill>
              <a:schemeClr val="tx1"/>
            </a:solidFill>
          </a:ln>
        </p:spPr>
        <p:txBody>
          <a:bodyPr>
            <a:normAutofit lnSpcReduction="10000"/>
          </a:bodyPr>
          <a:lstStyle/>
          <a:p>
            <a:r>
              <a:rPr lang="en-US" dirty="0"/>
              <a:t>The Consolidated Plan is:</a:t>
            </a:r>
          </a:p>
          <a:p>
            <a:pPr lvl="1"/>
            <a:r>
              <a:rPr lang="en-US" dirty="0"/>
              <a:t>Created every 5 years.</a:t>
            </a:r>
          </a:p>
          <a:p>
            <a:pPr lvl="1"/>
            <a:r>
              <a:rPr lang="en-US" dirty="0"/>
              <a:t>Is driven by federal planning, data, template requirements.</a:t>
            </a:r>
          </a:p>
          <a:p>
            <a:pPr lvl="1"/>
            <a:r>
              <a:rPr lang="en-US" dirty="0"/>
              <a:t>Is a time limited process.</a:t>
            </a:r>
          </a:p>
          <a:p>
            <a:pPr lvl="1"/>
            <a:r>
              <a:rPr lang="en-US" dirty="0"/>
              <a:t>Is used by the City to help set strategic goals with regard to its CDBG and HOME funds that meet federal eligibility limitations and requirements.</a:t>
            </a:r>
          </a:p>
          <a:p>
            <a:pPr lvl="1"/>
            <a:r>
              <a:rPr lang="en-US" dirty="0"/>
              <a:t>Provides opportunity for community-wide participation and input.</a:t>
            </a:r>
          </a:p>
        </p:txBody>
      </p:sp>
      <p:sp>
        <p:nvSpPr>
          <p:cNvPr id="4" name="Text Placeholder 3">
            <a:extLst>
              <a:ext uri="{FF2B5EF4-FFF2-40B4-BE49-F238E27FC236}">
                <a16:creationId xmlns:a16="http://schemas.microsoft.com/office/drawing/2014/main" id="{65AAE2ED-7D7C-A217-0A10-BC781DABDCFA}"/>
              </a:ext>
            </a:extLst>
          </p:cNvPr>
          <p:cNvSpPr>
            <a:spLocks noGrp="1"/>
          </p:cNvSpPr>
          <p:nvPr>
            <p:ph type="body" sz="half" idx="2"/>
          </p:nvPr>
        </p:nvSpPr>
        <p:spPr>
          <a:xfrm>
            <a:off x="839788" y="2057400"/>
            <a:ext cx="3932237" cy="4225954"/>
          </a:xfrm>
        </p:spPr>
        <p:txBody>
          <a:bodyPr>
            <a:normAutofit lnSpcReduction="10000"/>
          </a:bodyPr>
          <a:lstStyle/>
          <a:p>
            <a:r>
              <a:rPr lang="en-US" dirty="0"/>
              <a:t>Components that together make up the suite of the Consolidated Plan Process include:</a:t>
            </a:r>
          </a:p>
          <a:p>
            <a:pPr marL="285750" indent="-285750">
              <a:buFont typeface="Arial" panose="020B0604020202020204" pitchFamily="34" charset="0"/>
              <a:buChar char="•"/>
            </a:pPr>
            <a:r>
              <a:rPr lang="en-US" dirty="0"/>
              <a:t>The Citizen Participation Plan.</a:t>
            </a:r>
          </a:p>
          <a:p>
            <a:pPr marL="285750" indent="-285750">
              <a:buFont typeface="Arial" panose="020B0604020202020204" pitchFamily="34" charset="0"/>
              <a:buChar char="•"/>
            </a:pPr>
            <a:r>
              <a:rPr lang="en-US" dirty="0"/>
              <a:t>The Analysis of Impediments to Fair Housing.</a:t>
            </a:r>
          </a:p>
          <a:p>
            <a:pPr marL="285750" indent="-285750">
              <a:buFont typeface="Arial" panose="020B0604020202020204" pitchFamily="34" charset="0"/>
              <a:buChar char="•"/>
            </a:pPr>
            <a:r>
              <a:rPr lang="en-US" dirty="0"/>
              <a:t>The 5 Year Consolidated Strategic Plan</a:t>
            </a:r>
          </a:p>
          <a:p>
            <a:pPr marL="285750" indent="-285750">
              <a:buFont typeface="Arial" panose="020B0604020202020204" pitchFamily="34" charset="0"/>
              <a:buChar char="•"/>
            </a:pPr>
            <a:r>
              <a:rPr lang="en-US" dirty="0"/>
              <a:t>The 1 Year Annual Action Plan</a:t>
            </a:r>
          </a:p>
          <a:p>
            <a:pPr marL="285750" indent="-285750">
              <a:buFont typeface="Arial" panose="020B0604020202020204" pitchFamily="34" charset="0"/>
              <a:buChar char="•"/>
            </a:pPr>
            <a:r>
              <a:rPr lang="en-US" dirty="0"/>
              <a:t>The Year End Accomplishment Report to HUD known as the CAPER (Consolidated Annual Performance and Evaluation Report)</a:t>
            </a:r>
          </a:p>
          <a:p>
            <a:pPr marL="285750" indent="-285750">
              <a:buFont typeface="Arial" panose="020B0604020202020204" pitchFamily="34" charset="0"/>
              <a:buChar char="•"/>
            </a:pPr>
            <a:r>
              <a:rPr lang="en-US" dirty="0"/>
              <a:t>Any subsequent Substantial Plan Amendments.</a:t>
            </a:r>
          </a:p>
          <a:p>
            <a:r>
              <a:rPr lang="en-US" dirty="0"/>
              <a:t>These all run on a rolling 5 year and 1 year plan basis.</a:t>
            </a:r>
          </a:p>
        </p:txBody>
      </p:sp>
    </p:spTree>
    <p:extLst>
      <p:ext uri="{BB962C8B-B14F-4D97-AF65-F5344CB8AC3E}">
        <p14:creationId xmlns:p14="http://schemas.microsoft.com/office/powerpoint/2010/main" val="25121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 name="Rectangle 1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979B6-6F9F-7557-A324-B2DEDF18D51A}"/>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3700" dirty="0"/>
              <a:t>What’s a Consolidated Plan, cont.</a:t>
            </a:r>
          </a:p>
        </p:txBody>
      </p:sp>
      <p:sp>
        <p:nvSpPr>
          <p:cNvPr id="3" name="Content Placeholder 2">
            <a:extLst>
              <a:ext uri="{FF2B5EF4-FFF2-40B4-BE49-F238E27FC236}">
                <a16:creationId xmlns:a16="http://schemas.microsoft.com/office/drawing/2014/main" id="{0499360E-3947-FB63-63AF-9A27E5E75BFE}"/>
              </a:ext>
            </a:extLst>
          </p:cNvPr>
          <p:cNvSpPr>
            <a:spLocks noGrp="1"/>
          </p:cNvSpPr>
          <p:nvPr>
            <p:ph idx="1"/>
          </p:nvPr>
        </p:nvSpPr>
        <p:spPr>
          <a:xfrm>
            <a:off x="761802" y="2743200"/>
            <a:ext cx="4646905" cy="3613149"/>
          </a:xfrm>
        </p:spPr>
        <p:txBody>
          <a:bodyPr vert="horz" lIns="91440" tIns="45720" rIns="91440" bIns="45720" rtlCol="0" anchor="ctr">
            <a:normAutofit/>
          </a:bodyPr>
          <a:lstStyle/>
          <a:p>
            <a:pPr algn="just"/>
            <a:r>
              <a:rPr lang="en-US" sz="1700" dirty="0"/>
              <a:t>The Consolidated Strategic Plan gathers and analyzes elements and sets strategic priorities and ranks needs as required by HUD:</a:t>
            </a:r>
          </a:p>
          <a:p>
            <a:pPr lvl="1" algn="just"/>
            <a:r>
              <a:rPr lang="en-US" sz="1700" dirty="0"/>
              <a:t>Data collection about housing needs, population demographics, housing, income, and population trends.</a:t>
            </a:r>
          </a:p>
          <a:p>
            <a:pPr lvl="1" algn="just"/>
            <a:r>
              <a:rPr lang="en-US" sz="1700" dirty="0"/>
              <a:t>Public and stakeholder outreach to gather additional information about needs and trends.</a:t>
            </a:r>
          </a:p>
          <a:p>
            <a:pPr lvl="1" algn="just"/>
            <a:r>
              <a:rPr lang="en-US" sz="1700" dirty="0"/>
              <a:t>Results of prior CDBG and HOME investment and continued needs.</a:t>
            </a:r>
          </a:p>
          <a:p>
            <a:pPr lvl="1" algn="just"/>
            <a:r>
              <a:rPr lang="en-US" sz="1700" dirty="0"/>
              <a:t>Ranks needs by High, Medium, Low for purposes of analyzing award funding.</a:t>
            </a:r>
          </a:p>
          <a:p>
            <a:pPr lvl="1" algn="just"/>
            <a:endParaRPr lang="en-US" sz="1700" dirty="0"/>
          </a:p>
          <a:p>
            <a:pPr lvl="1" algn="just"/>
            <a:endParaRPr lang="en-US" sz="1700" dirty="0"/>
          </a:p>
          <a:p>
            <a:pPr lvl="1"/>
            <a:endParaRPr lang="en-US" sz="1700" dirty="0"/>
          </a:p>
        </p:txBody>
      </p:sp>
      <p:pic>
        <p:nvPicPr>
          <p:cNvPr id="6" name="Picture 5" descr="A group of people sitting around a table">
            <a:extLst>
              <a:ext uri="{FF2B5EF4-FFF2-40B4-BE49-F238E27FC236}">
                <a16:creationId xmlns:a16="http://schemas.microsoft.com/office/drawing/2014/main" id="{1A0C05A3-F7F9-1E26-AF5F-9013274B7B94}"/>
              </a:ext>
            </a:extLst>
          </p:cNvPr>
          <p:cNvPicPr>
            <a:picLocks noChangeAspect="1"/>
          </p:cNvPicPr>
          <p:nvPr/>
        </p:nvPicPr>
        <p:blipFill>
          <a:blip r:embed="rId2">
            <a:extLst>
              <a:ext uri="{28A0092B-C50C-407E-A947-70E740481C1C}">
                <a14:useLocalDpi xmlns:a14="http://schemas.microsoft.com/office/drawing/2010/main" val="0"/>
              </a:ext>
            </a:extLst>
          </a:blip>
          <a:srcRect r="13680" b="-1"/>
          <a:stretch/>
        </p:blipFill>
        <p:spPr>
          <a:xfrm>
            <a:off x="6096000" y="1"/>
            <a:ext cx="6102825" cy="6858000"/>
          </a:xfrm>
          <a:prstGeom prst="rect">
            <a:avLst/>
          </a:prstGeom>
        </p:spPr>
      </p:pic>
    </p:spTree>
    <p:extLst>
      <p:ext uri="{BB962C8B-B14F-4D97-AF65-F5344CB8AC3E}">
        <p14:creationId xmlns:p14="http://schemas.microsoft.com/office/powerpoint/2010/main" val="262000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33DD7C-BDD8-F59A-54C4-6225D627E128}"/>
              </a:ext>
            </a:extLst>
          </p:cNvPr>
          <p:cNvSpPr/>
          <p:nvPr/>
        </p:nvSpPr>
        <p:spPr>
          <a:xfrm>
            <a:off x="113254" y="2060507"/>
            <a:ext cx="1459684" cy="1466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A0AC423B-84E4-0376-1436-7303F2B003BD}"/>
              </a:ext>
            </a:extLst>
          </p:cNvPr>
          <p:cNvSpPr/>
          <p:nvPr/>
        </p:nvSpPr>
        <p:spPr>
          <a:xfrm>
            <a:off x="4273051" y="1994483"/>
            <a:ext cx="1585519" cy="143451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79470B-9858-C4AD-0A7A-E1F2ADD11B8F}"/>
              </a:ext>
            </a:extLst>
          </p:cNvPr>
          <p:cNvSpPr/>
          <p:nvPr/>
        </p:nvSpPr>
        <p:spPr>
          <a:xfrm>
            <a:off x="6036220" y="1883352"/>
            <a:ext cx="1963024" cy="18623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08C02A-61D9-3CDB-83E8-5907DC510D95}"/>
              </a:ext>
            </a:extLst>
          </p:cNvPr>
          <p:cNvSpPr/>
          <p:nvPr/>
        </p:nvSpPr>
        <p:spPr>
          <a:xfrm>
            <a:off x="10563266" y="1782147"/>
            <a:ext cx="1350627" cy="190901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C87599-64BD-BA25-75BD-EF6C7DD69DBC}"/>
              </a:ext>
            </a:extLst>
          </p:cNvPr>
          <p:cNvSpPr/>
          <p:nvPr/>
        </p:nvSpPr>
        <p:spPr>
          <a:xfrm>
            <a:off x="1818523" y="2180642"/>
            <a:ext cx="2315362" cy="114090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82F69A44-FBAD-9EE8-01B9-C47E4C09C734}"/>
              </a:ext>
            </a:extLst>
          </p:cNvPr>
          <p:cNvSpPr/>
          <p:nvPr/>
        </p:nvSpPr>
        <p:spPr>
          <a:xfrm>
            <a:off x="8106913" y="2060507"/>
            <a:ext cx="2266564" cy="16017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6" name="TextBox 25">
            <a:extLst>
              <a:ext uri="{FF2B5EF4-FFF2-40B4-BE49-F238E27FC236}">
                <a16:creationId xmlns:a16="http://schemas.microsoft.com/office/drawing/2014/main" id="{A83FE777-E972-6756-2AE0-882E7833313D}"/>
              </a:ext>
            </a:extLst>
          </p:cNvPr>
          <p:cNvSpPr txBox="1"/>
          <p:nvPr/>
        </p:nvSpPr>
        <p:spPr>
          <a:xfrm>
            <a:off x="232567" y="2228671"/>
            <a:ext cx="1258349" cy="1200329"/>
          </a:xfrm>
          <a:prstGeom prst="rect">
            <a:avLst/>
          </a:prstGeom>
          <a:noFill/>
        </p:spPr>
        <p:txBody>
          <a:bodyPr wrap="square" rtlCol="0">
            <a:spAutoFit/>
          </a:bodyPr>
          <a:lstStyle/>
          <a:p>
            <a:r>
              <a:rPr lang="en-US" dirty="0">
                <a:solidFill>
                  <a:schemeClr val="bg1"/>
                </a:solidFill>
              </a:rPr>
              <a:t>Determine Needs – Data gathering</a:t>
            </a:r>
          </a:p>
        </p:txBody>
      </p:sp>
      <p:sp>
        <p:nvSpPr>
          <p:cNvPr id="27" name="TextBox 26">
            <a:extLst>
              <a:ext uri="{FF2B5EF4-FFF2-40B4-BE49-F238E27FC236}">
                <a16:creationId xmlns:a16="http://schemas.microsoft.com/office/drawing/2014/main" id="{31699B76-0293-B15C-D4FE-8D910E220EAB}"/>
              </a:ext>
            </a:extLst>
          </p:cNvPr>
          <p:cNvSpPr txBox="1"/>
          <p:nvPr/>
        </p:nvSpPr>
        <p:spPr>
          <a:xfrm>
            <a:off x="1937026" y="2427927"/>
            <a:ext cx="2116805" cy="646331"/>
          </a:xfrm>
          <a:prstGeom prst="rect">
            <a:avLst/>
          </a:prstGeom>
          <a:noFill/>
        </p:spPr>
        <p:txBody>
          <a:bodyPr wrap="square" rtlCol="0">
            <a:spAutoFit/>
          </a:bodyPr>
          <a:lstStyle/>
          <a:p>
            <a:r>
              <a:rPr lang="en-US" dirty="0">
                <a:solidFill>
                  <a:schemeClr val="bg1"/>
                </a:solidFill>
              </a:rPr>
              <a:t>Public engagement, surveys, interviews</a:t>
            </a:r>
          </a:p>
        </p:txBody>
      </p:sp>
      <p:sp>
        <p:nvSpPr>
          <p:cNvPr id="28" name="TextBox 27">
            <a:extLst>
              <a:ext uri="{FF2B5EF4-FFF2-40B4-BE49-F238E27FC236}">
                <a16:creationId xmlns:a16="http://schemas.microsoft.com/office/drawing/2014/main" id="{623E2956-8796-CB00-3A3C-0D868D02658E}"/>
              </a:ext>
            </a:extLst>
          </p:cNvPr>
          <p:cNvSpPr txBox="1"/>
          <p:nvPr/>
        </p:nvSpPr>
        <p:spPr>
          <a:xfrm>
            <a:off x="4408276" y="1973077"/>
            <a:ext cx="1442907" cy="1477328"/>
          </a:xfrm>
          <a:prstGeom prst="rect">
            <a:avLst/>
          </a:prstGeom>
          <a:noFill/>
        </p:spPr>
        <p:txBody>
          <a:bodyPr wrap="square" rtlCol="0">
            <a:spAutoFit/>
          </a:bodyPr>
          <a:lstStyle/>
          <a:p>
            <a:r>
              <a:rPr lang="en-US" dirty="0">
                <a:solidFill>
                  <a:schemeClr val="bg1"/>
                </a:solidFill>
              </a:rPr>
              <a:t>Data and community input analysis, mapping </a:t>
            </a:r>
          </a:p>
        </p:txBody>
      </p:sp>
      <p:sp>
        <p:nvSpPr>
          <p:cNvPr id="29" name="TextBox 28">
            <a:extLst>
              <a:ext uri="{FF2B5EF4-FFF2-40B4-BE49-F238E27FC236}">
                <a16:creationId xmlns:a16="http://schemas.microsoft.com/office/drawing/2014/main" id="{DA78F216-3536-D165-83AC-4C724F695FFD}"/>
              </a:ext>
            </a:extLst>
          </p:cNvPr>
          <p:cNvSpPr txBox="1"/>
          <p:nvPr/>
        </p:nvSpPr>
        <p:spPr>
          <a:xfrm>
            <a:off x="6146743" y="1970809"/>
            <a:ext cx="1484852" cy="1477328"/>
          </a:xfrm>
          <a:prstGeom prst="rect">
            <a:avLst/>
          </a:prstGeom>
          <a:noFill/>
        </p:spPr>
        <p:txBody>
          <a:bodyPr wrap="square" rtlCol="0">
            <a:spAutoFit/>
          </a:bodyPr>
          <a:lstStyle/>
          <a:p>
            <a:r>
              <a:rPr lang="en-US" dirty="0">
                <a:solidFill>
                  <a:schemeClr val="bg1"/>
                </a:solidFill>
              </a:rPr>
              <a:t>Setting draft priorities and draft ranking, setting draft resources</a:t>
            </a:r>
          </a:p>
        </p:txBody>
      </p:sp>
      <p:sp>
        <p:nvSpPr>
          <p:cNvPr id="32" name="TextBox 31">
            <a:extLst>
              <a:ext uri="{FF2B5EF4-FFF2-40B4-BE49-F238E27FC236}">
                <a16:creationId xmlns:a16="http://schemas.microsoft.com/office/drawing/2014/main" id="{530B32A7-C2F1-889F-C9E2-F42F8CE9942A}"/>
              </a:ext>
            </a:extLst>
          </p:cNvPr>
          <p:cNvSpPr txBox="1"/>
          <p:nvPr/>
        </p:nvSpPr>
        <p:spPr>
          <a:xfrm>
            <a:off x="8178561" y="2075867"/>
            <a:ext cx="2114026" cy="1477328"/>
          </a:xfrm>
          <a:prstGeom prst="rect">
            <a:avLst/>
          </a:prstGeom>
          <a:noFill/>
        </p:spPr>
        <p:txBody>
          <a:bodyPr wrap="square" rtlCol="0">
            <a:spAutoFit/>
          </a:bodyPr>
          <a:lstStyle/>
          <a:p>
            <a:r>
              <a:rPr lang="en-US" dirty="0">
                <a:solidFill>
                  <a:schemeClr val="bg1"/>
                </a:solidFill>
              </a:rPr>
              <a:t>Draft Analysis of Impediments and Consolidated Plan development, public comment</a:t>
            </a:r>
          </a:p>
        </p:txBody>
      </p:sp>
      <p:sp>
        <p:nvSpPr>
          <p:cNvPr id="34" name="TextBox 33">
            <a:extLst>
              <a:ext uri="{FF2B5EF4-FFF2-40B4-BE49-F238E27FC236}">
                <a16:creationId xmlns:a16="http://schemas.microsoft.com/office/drawing/2014/main" id="{6B7FF8B0-CA08-182D-6B69-91F18C5016F7}"/>
              </a:ext>
            </a:extLst>
          </p:cNvPr>
          <p:cNvSpPr txBox="1"/>
          <p:nvPr/>
        </p:nvSpPr>
        <p:spPr>
          <a:xfrm>
            <a:off x="10621990" y="1782147"/>
            <a:ext cx="1350627" cy="1815882"/>
          </a:xfrm>
          <a:prstGeom prst="rect">
            <a:avLst/>
          </a:prstGeom>
          <a:noFill/>
        </p:spPr>
        <p:txBody>
          <a:bodyPr wrap="square" rtlCol="0">
            <a:spAutoFit/>
          </a:bodyPr>
          <a:lstStyle/>
          <a:p>
            <a:r>
              <a:rPr lang="en-US" sz="1600" dirty="0">
                <a:solidFill>
                  <a:schemeClr val="bg1"/>
                </a:solidFill>
              </a:rPr>
              <a:t>Finalize Plan, final changes, public hearing for adoption. Plan to HUD for review and approval</a:t>
            </a:r>
          </a:p>
        </p:txBody>
      </p:sp>
      <p:sp>
        <p:nvSpPr>
          <p:cNvPr id="42" name="Title 41">
            <a:extLst>
              <a:ext uri="{FF2B5EF4-FFF2-40B4-BE49-F238E27FC236}">
                <a16:creationId xmlns:a16="http://schemas.microsoft.com/office/drawing/2014/main" id="{A62B78C0-42B8-0C8B-327E-6C8B972E3D04}"/>
              </a:ext>
            </a:extLst>
          </p:cNvPr>
          <p:cNvSpPr>
            <a:spLocks noGrp="1"/>
          </p:cNvSpPr>
          <p:nvPr>
            <p:ph type="title"/>
          </p:nvPr>
        </p:nvSpPr>
        <p:spPr>
          <a:xfrm>
            <a:off x="0" y="1"/>
            <a:ext cx="12192000" cy="1519990"/>
          </a:xfrm>
          <a:solidFill>
            <a:schemeClr val="accent1">
              <a:lumMod val="50000"/>
            </a:schemeClr>
          </a:solidFill>
        </p:spPr>
        <p:txBody>
          <a:bodyPr/>
          <a:lstStyle/>
          <a:p>
            <a:r>
              <a:rPr lang="en-US" dirty="0">
                <a:solidFill>
                  <a:schemeClr val="bg1"/>
                </a:solidFill>
              </a:rPr>
              <a:t>An Overview of the Consolidated Planning </a:t>
            </a:r>
            <a:br>
              <a:rPr lang="en-US" dirty="0">
                <a:solidFill>
                  <a:schemeClr val="bg1"/>
                </a:solidFill>
              </a:rPr>
            </a:br>
            <a:r>
              <a:rPr lang="en-US" dirty="0">
                <a:solidFill>
                  <a:schemeClr val="bg1"/>
                </a:solidFill>
              </a:rPr>
              <a:t>Process and Timeline</a:t>
            </a:r>
          </a:p>
        </p:txBody>
      </p:sp>
      <p:pic>
        <p:nvPicPr>
          <p:cNvPr id="44" name="Graphic 43" descr="Clipboard Partially Crossed with solid fill">
            <a:extLst>
              <a:ext uri="{FF2B5EF4-FFF2-40B4-BE49-F238E27FC236}">
                <a16:creationId xmlns:a16="http://schemas.microsoft.com/office/drawing/2014/main" id="{086199F4-E2EF-EB78-C2F1-1E3DDAA4BB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132" y="3919372"/>
            <a:ext cx="914400" cy="914400"/>
          </a:xfrm>
          <a:prstGeom prst="rect">
            <a:avLst/>
          </a:prstGeom>
        </p:spPr>
      </p:pic>
      <p:pic>
        <p:nvPicPr>
          <p:cNvPr id="48" name="Graphic 47" descr="Microscope outline">
            <a:extLst>
              <a:ext uri="{FF2B5EF4-FFF2-40B4-BE49-F238E27FC236}">
                <a16:creationId xmlns:a16="http://schemas.microsoft.com/office/drawing/2014/main" id="{24AB75C2-4459-9942-A5AB-BB3D09DC47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75486" y="3850441"/>
            <a:ext cx="914400" cy="914400"/>
          </a:xfrm>
          <a:prstGeom prst="rect">
            <a:avLst/>
          </a:prstGeom>
        </p:spPr>
      </p:pic>
      <p:pic>
        <p:nvPicPr>
          <p:cNvPr id="50" name="Graphic 49" descr="Customer review with solid fill">
            <a:extLst>
              <a:ext uri="{FF2B5EF4-FFF2-40B4-BE49-F238E27FC236}">
                <a16:creationId xmlns:a16="http://schemas.microsoft.com/office/drawing/2014/main" id="{D15EF52A-6F04-2240-70E8-B11615C03B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19004" y="3899101"/>
            <a:ext cx="914400" cy="914400"/>
          </a:xfrm>
          <a:prstGeom prst="rect">
            <a:avLst/>
          </a:prstGeom>
        </p:spPr>
      </p:pic>
      <p:pic>
        <p:nvPicPr>
          <p:cNvPr id="52" name="Graphic 51" descr="Pyramid with levels with solid fill">
            <a:extLst>
              <a:ext uri="{FF2B5EF4-FFF2-40B4-BE49-F238E27FC236}">
                <a16:creationId xmlns:a16="http://schemas.microsoft.com/office/drawing/2014/main" id="{1B4C1D9E-141D-D8B2-B6FE-9F0F4BC909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31969" y="3833167"/>
            <a:ext cx="914400" cy="914400"/>
          </a:xfrm>
          <a:prstGeom prst="rect">
            <a:avLst/>
          </a:prstGeom>
        </p:spPr>
      </p:pic>
      <p:pic>
        <p:nvPicPr>
          <p:cNvPr id="54" name="Graphic 53" descr="Presentation with bar chart with solid fill">
            <a:extLst>
              <a:ext uri="{FF2B5EF4-FFF2-40B4-BE49-F238E27FC236}">
                <a16:creationId xmlns:a16="http://schemas.microsoft.com/office/drawing/2014/main" id="{5324BCA7-4D03-48E0-12CF-AF411E533C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06674" y="3760903"/>
            <a:ext cx="914400" cy="914400"/>
          </a:xfrm>
          <a:prstGeom prst="rect">
            <a:avLst/>
          </a:prstGeom>
        </p:spPr>
      </p:pic>
      <p:pic>
        <p:nvPicPr>
          <p:cNvPr id="58" name="Graphic 57" descr="Email with solid fill">
            <a:extLst>
              <a:ext uri="{FF2B5EF4-FFF2-40B4-BE49-F238E27FC236}">
                <a16:creationId xmlns:a16="http://schemas.microsoft.com/office/drawing/2014/main" id="{AAC2833A-B803-9130-D49A-B28CA96E5BA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81379" y="3750362"/>
            <a:ext cx="914400" cy="914400"/>
          </a:xfrm>
          <a:prstGeom prst="rect">
            <a:avLst/>
          </a:prstGeom>
        </p:spPr>
      </p:pic>
      <p:pic>
        <p:nvPicPr>
          <p:cNvPr id="2" name="Picture 1" descr="A blue and yellow logo&#10;&#10;Description automatically generated">
            <a:extLst>
              <a:ext uri="{FF2B5EF4-FFF2-40B4-BE49-F238E27FC236}">
                <a16:creationId xmlns:a16="http://schemas.microsoft.com/office/drawing/2014/main" id="{1DA651CA-87FE-CC6E-6E2E-D126995EA89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21990" y="1"/>
            <a:ext cx="1567177" cy="1574884"/>
          </a:xfrm>
          <a:prstGeom prst="rect">
            <a:avLst/>
          </a:prstGeom>
        </p:spPr>
      </p:pic>
    </p:spTree>
    <p:extLst>
      <p:ext uri="{BB962C8B-B14F-4D97-AF65-F5344CB8AC3E}">
        <p14:creationId xmlns:p14="http://schemas.microsoft.com/office/powerpoint/2010/main" val="71906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AC1838A-9A1D-D172-8E6C-4DA4D85C4599}"/>
              </a:ext>
            </a:extLst>
          </p:cNvPr>
          <p:cNvSpPr>
            <a:spLocks noGrp="1"/>
          </p:cNvSpPr>
          <p:nvPr>
            <p:ph type="title"/>
          </p:nvPr>
        </p:nvSpPr>
        <p:spPr>
          <a:xfrm>
            <a:off x="1136397" y="502020"/>
            <a:ext cx="5323715" cy="1642970"/>
          </a:xfrm>
        </p:spPr>
        <p:txBody>
          <a:bodyPr anchor="b">
            <a:normAutofit/>
          </a:bodyPr>
          <a:lstStyle/>
          <a:p>
            <a:r>
              <a:rPr lang="en-US" sz="4000" dirty="0"/>
              <a:t>Overview of Process and Timeline Continued</a:t>
            </a:r>
          </a:p>
        </p:txBody>
      </p:sp>
      <p:sp>
        <p:nvSpPr>
          <p:cNvPr id="6" name="Content Placeholder 5">
            <a:extLst>
              <a:ext uri="{FF2B5EF4-FFF2-40B4-BE49-F238E27FC236}">
                <a16:creationId xmlns:a16="http://schemas.microsoft.com/office/drawing/2014/main" id="{F7F917C4-F5D3-C659-8760-336E9C7DDD01}"/>
              </a:ext>
            </a:extLst>
          </p:cNvPr>
          <p:cNvSpPr>
            <a:spLocks noGrp="1"/>
          </p:cNvSpPr>
          <p:nvPr>
            <p:ph idx="1"/>
          </p:nvPr>
        </p:nvSpPr>
        <p:spPr>
          <a:xfrm>
            <a:off x="1144923" y="2405894"/>
            <a:ext cx="5315189" cy="3535083"/>
          </a:xfrm>
        </p:spPr>
        <p:txBody>
          <a:bodyPr anchor="t">
            <a:normAutofit/>
          </a:bodyPr>
          <a:lstStyle/>
          <a:p>
            <a:pPr marL="0" indent="0" algn="just">
              <a:buNone/>
            </a:pPr>
            <a:r>
              <a:rPr lang="en-US" sz="1600" dirty="0"/>
              <a:t>The </a:t>
            </a:r>
            <a:r>
              <a:rPr lang="en-US" sz="1600" b="1" dirty="0"/>
              <a:t>Consolidated 5 Year Strategic and 1 Year Action Plan must conform to HUD’s template and be uploaded into the federal Information system</a:t>
            </a:r>
            <a:r>
              <a:rPr lang="en-US" sz="1600" dirty="0"/>
              <a:t>. Jurisdictions must complete all required sections to have a Plan that HUD will approve.</a:t>
            </a:r>
          </a:p>
          <a:p>
            <a:pPr marL="0" indent="0" algn="just">
              <a:buNone/>
            </a:pPr>
            <a:r>
              <a:rPr lang="en-US" sz="1600" dirty="0"/>
              <a:t>The Consolidated Plan is a time and labor-intensive project that takes place in a very compressed amount of time. </a:t>
            </a:r>
          </a:p>
          <a:p>
            <a:pPr marL="0" indent="0" algn="just">
              <a:buNone/>
            </a:pPr>
            <a:r>
              <a:rPr lang="en-US" sz="1600" dirty="0"/>
              <a:t>As part of the process, there will be public participation forums, a community survey, stakeholder interviews, public hearings and required public comment periods.</a:t>
            </a:r>
          </a:p>
          <a:p>
            <a:pPr marL="0" indent="0">
              <a:buNone/>
            </a:pPr>
            <a:endParaRPr lang="en-US" sz="1600" dirty="0"/>
          </a:p>
        </p:txBody>
      </p:sp>
      <p:sp>
        <p:nvSpPr>
          <p:cNvPr id="54" name="Rectangle 5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Logo&#10;&#10;Description automatically generated">
            <a:extLst>
              <a:ext uri="{FF2B5EF4-FFF2-40B4-BE49-F238E27FC236}">
                <a16:creationId xmlns:a16="http://schemas.microsoft.com/office/drawing/2014/main" id="{A4714682-A3A6-F11D-D1BB-0EBD4EDB4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085" y="1825591"/>
            <a:ext cx="2749161" cy="2749161"/>
          </a:xfrm>
          <a:prstGeom prst="rect">
            <a:avLst/>
          </a:prstGeom>
        </p:spPr>
      </p:pic>
    </p:spTree>
    <p:extLst>
      <p:ext uri="{BB962C8B-B14F-4D97-AF65-F5344CB8AC3E}">
        <p14:creationId xmlns:p14="http://schemas.microsoft.com/office/powerpoint/2010/main" val="99200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B951FF-64F7-C722-B0AA-1625733B0BDA}"/>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Lots of Needs, Finite Resources:</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747968D0-280B-CCE3-17D9-77DB950507B7}"/>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n-US" sz="2400" dirty="0"/>
              <a:t>So, how much are we talking about annually?</a:t>
            </a:r>
          </a:p>
          <a:p>
            <a:pPr indent="-228600" algn="just">
              <a:lnSpc>
                <a:spcPct val="90000"/>
              </a:lnSpc>
              <a:spcAft>
                <a:spcPts val="600"/>
              </a:spcAft>
              <a:buFont typeface="Arial" panose="020B0604020202020204" pitchFamily="34" charset="0"/>
              <a:buChar char="•"/>
            </a:pPr>
            <a:r>
              <a:rPr lang="en-US" sz="2400" dirty="0"/>
              <a:t>First, it’s variable and depends on a formula based on community need and population. Second, it’s subject to Congressional approval – which means the formula gets applied AFTER Congress decides the total allocation. </a:t>
            </a:r>
            <a:r>
              <a:rPr lang="en-US" sz="2400" b="1" dirty="0"/>
              <a:t>For Allentown, this means, about $2,300,000 per year, plus potential Program Income that its CDBG programs may earn.</a:t>
            </a:r>
          </a:p>
        </p:txBody>
      </p:sp>
    </p:spTree>
    <p:extLst>
      <p:ext uri="{BB962C8B-B14F-4D97-AF65-F5344CB8AC3E}">
        <p14:creationId xmlns:p14="http://schemas.microsoft.com/office/powerpoint/2010/main" val="1380461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EA5D27-D892-E995-8127-D7A6FA53242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Resources, cont.</a:t>
            </a:r>
            <a:endParaRPr lang="en-US" sz="4000" dirty="0">
              <a:solidFill>
                <a:srgbClr val="FFFFFF"/>
              </a:solidFill>
            </a:endParaRPr>
          </a:p>
        </p:txBody>
      </p:sp>
      <p:graphicFrame>
        <p:nvGraphicFramePr>
          <p:cNvPr id="34" name="Content Placeholder 2">
            <a:extLst>
              <a:ext uri="{FF2B5EF4-FFF2-40B4-BE49-F238E27FC236}">
                <a16:creationId xmlns:a16="http://schemas.microsoft.com/office/drawing/2014/main" id="{8CD294F4-4B6F-A19B-063F-6F5A4B4F83F6}"/>
              </a:ext>
            </a:extLst>
          </p:cNvPr>
          <p:cNvGraphicFramePr>
            <a:graphicFrameLocks noGrp="1"/>
          </p:cNvGraphicFramePr>
          <p:nvPr>
            <p:ph idx="1"/>
            <p:extLst>
              <p:ext uri="{D42A27DB-BD31-4B8C-83A1-F6EECF244321}">
                <p14:modId xmlns:p14="http://schemas.microsoft.com/office/powerpoint/2010/main" val="222680400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Warning with solid fill">
            <a:extLst>
              <a:ext uri="{FF2B5EF4-FFF2-40B4-BE49-F238E27FC236}">
                <a16:creationId xmlns:a16="http://schemas.microsoft.com/office/drawing/2014/main" id="{018801AB-9FD8-94D7-24B7-A8504EDF22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2783" y="5304454"/>
            <a:ext cx="914400" cy="914400"/>
          </a:xfrm>
          <a:prstGeom prst="rect">
            <a:avLst/>
          </a:prstGeom>
        </p:spPr>
      </p:pic>
      <p:pic>
        <p:nvPicPr>
          <p:cNvPr id="11" name="Graphic 10" descr="Dollar with solid fill">
            <a:extLst>
              <a:ext uri="{FF2B5EF4-FFF2-40B4-BE49-F238E27FC236}">
                <a16:creationId xmlns:a16="http://schemas.microsoft.com/office/drawing/2014/main" id="{F80459F0-6AC5-8334-644A-0D01ECC193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2731" y="2248836"/>
            <a:ext cx="914400" cy="914400"/>
          </a:xfrm>
          <a:prstGeom prst="rect">
            <a:avLst/>
          </a:prstGeom>
        </p:spPr>
      </p:pic>
      <p:pic>
        <p:nvPicPr>
          <p:cNvPr id="21" name="Graphic 20" descr="Thumbs up sign with solid fill">
            <a:extLst>
              <a:ext uri="{FF2B5EF4-FFF2-40B4-BE49-F238E27FC236}">
                <a16:creationId xmlns:a16="http://schemas.microsoft.com/office/drawing/2014/main" id="{5C94357C-0696-9ECA-2E5A-F587B4F28F8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7477" y="3683438"/>
            <a:ext cx="914400" cy="914400"/>
          </a:xfrm>
          <a:prstGeom prst="rect">
            <a:avLst/>
          </a:prstGeom>
        </p:spPr>
      </p:pic>
      <p:pic>
        <p:nvPicPr>
          <p:cNvPr id="3" name="Picture 2" descr="A blue and yellow logo&#10;&#10;Description automatically generated">
            <a:extLst>
              <a:ext uri="{FF2B5EF4-FFF2-40B4-BE49-F238E27FC236}">
                <a16:creationId xmlns:a16="http://schemas.microsoft.com/office/drawing/2014/main" id="{77373395-783B-DEA6-4C70-604684340F6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21990" y="1"/>
            <a:ext cx="1567177" cy="1574884"/>
          </a:xfrm>
          <a:prstGeom prst="rect">
            <a:avLst/>
          </a:prstGeom>
        </p:spPr>
      </p:pic>
    </p:spTree>
    <p:extLst>
      <p:ext uri="{BB962C8B-B14F-4D97-AF65-F5344CB8AC3E}">
        <p14:creationId xmlns:p14="http://schemas.microsoft.com/office/powerpoint/2010/main" val="219307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1089</Words>
  <Application>Microsoft Office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City of Allentown Five Year Consolidated Plan 2025-2029 Planning Kick-Off and Overview</vt:lpstr>
      <vt:lpstr>Today’s Agenda</vt:lpstr>
      <vt:lpstr>Purpose  </vt:lpstr>
      <vt:lpstr>What’s a Consolidated Plan?</vt:lpstr>
      <vt:lpstr>What’s a Consolidated Plan, cont.</vt:lpstr>
      <vt:lpstr>An Overview of the Consolidated Planning  Process and Timeline</vt:lpstr>
      <vt:lpstr>Overview of Process and Timeline Continued</vt:lpstr>
      <vt:lpstr>Lots of Needs, Finite Resources:</vt:lpstr>
      <vt:lpstr>Resources, cont.</vt:lpstr>
      <vt:lpstr>Public Participation, Stakeholders, Surveys</vt:lpstr>
      <vt:lpstr>The Community Survey</vt:lpstr>
      <vt:lpstr>Next Steps</vt:lpstr>
      <vt:lpstr>Questions?</vt:lpstr>
      <vt:lpstr>Contact Information</vt:lpstr>
      <vt:lpstr>PowerPoint Presentation</vt:lpstr>
    </vt:vector>
  </TitlesOfParts>
  <Company>Michael Baker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Seaside Five Year Consolidated Plan 2025-2029 Planning Kick-Off and Overview</dc:title>
  <dc:creator>Baker, Lisa</dc:creator>
  <cp:lastModifiedBy>Knudsen, Austin</cp:lastModifiedBy>
  <cp:revision>14</cp:revision>
  <cp:lastPrinted>2024-10-14T18:19:19Z</cp:lastPrinted>
  <dcterms:created xsi:type="dcterms:W3CDTF">2024-09-06T23:55:04Z</dcterms:created>
  <dcterms:modified xsi:type="dcterms:W3CDTF">2024-11-13T17:19:43Z</dcterms:modified>
</cp:coreProperties>
</file>